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handoutMasterIdLst>
    <p:handoutMasterId r:id="rId41"/>
  </p:handoutMasterIdLst>
  <p:sldIdLst>
    <p:sldId id="256" r:id="rId5"/>
    <p:sldId id="259" r:id="rId6"/>
    <p:sldId id="367" r:id="rId7"/>
    <p:sldId id="338" r:id="rId8"/>
    <p:sldId id="373" r:id="rId9"/>
    <p:sldId id="374" r:id="rId10"/>
    <p:sldId id="375" r:id="rId11"/>
    <p:sldId id="376" r:id="rId12"/>
    <p:sldId id="345" r:id="rId13"/>
    <p:sldId id="346" r:id="rId14"/>
    <p:sldId id="364" r:id="rId15"/>
    <p:sldId id="347" r:id="rId16"/>
    <p:sldId id="369" r:id="rId17"/>
    <p:sldId id="340" r:id="rId18"/>
    <p:sldId id="348" r:id="rId19"/>
    <p:sldId id="352" r:id="rId20"/>
    <p:sldId id="281" r:id="rId21"/>
    <p:sldId id="353" r:id="rId22"/>
    <p:sldId id="354" r:id="rId23"/>
    <p:sldId id="382" r:id="rId24"/>
    <p:sldId id="356" r:id="rId25"/>
    <p:sldId id="357" r:id="rId26"/>
    <p:sldId id="377" r:id="rId27"/>
    <p:sldId id="378" r:id="rId28"/>
    <p:sldId id="358" r:id="rId29"/>
    <p:sldId id="360" r:id="rId30"/>
    <p:sldId id="361" r:id="rId31"/>
    <p:sldId id="359" r:id="rId32"/>
    <p:sldId id="350" r:id="rId33"/>
    <p:sldId id="349" r:id="rId34"/>
    <p:sldId id="362" r:id="rId35"/>
    <p:sldId id="337" r:id="rId36"/>
    <p:sldId id="380" r:id="rId37"/>
    <p:sldId id="368" r:id="rId38"/>
    <p:sldId id="381" r:id="rId39"/>
  </p:sldIdLst>
  <p:sldSz cx="9144000" cy="5143500" type="screen16x9"/>
  <p:notesSz cx="7004050" cy="9290050"/>
  <p:custDataLst>
    <p:tags r:id="rId42"/>
  </p:custDataLst>
  <p:defaultTextStyle>
    <a:defPPr>
      <a:defRPr lang="en-US"/>
    </a:defPPr>
    <a:lvl1pPr algn="l" defTabSz="342900" rtl="0" eaLnBrk="0" fontAlgn="base" hangingPunct="0">
      <a:spcBef>
        <a:spcPct val="0"/>
      </a:spcBef>
      <a:spcAft>
        <a:spcPct val="0"/>
      </a:spcAft>
      <a:defRPr kern="1200">
        <a:solidFill>
          <a:schemeClr val="tx1"/>
        </a:solidFill>
        <a:latin typeface="Calibri" pitchFamily="34" charset="0"/>
        <a:ea typeface="+mn-ea"/>
        <a:cs typeface="Arial" pitchFamily="34" charset="0"/>
      </a:defRPr>
    </a:lvl1pPr>
    <a:lvl2pPr marL="342900" algn="l" defTabSz="342900" rtl="0" eaLnBrk="0" fontAlgn="base" hangingPunct="0">
      <a:spcBef>
        <a:spcPct val="0"/>
      </a:spcBef>
      <a:spcAft>
        <a:spcPct val="0"/>
      </a:spcAft>
      <a:defRPr kern="1200">
        <a:solidFill>
          <a:schemeClr val="tx1"/>
        </a:solidFill>
        <a:latin typeface="Calibri" pitchFamily="34" charset="0"/>
        <a:ea typeface="+mn-ea"/>
        <a:cs typeface="Arial" pitchFamily="34" charset="0"/>
      </a:defRPr>
    </a:lvl2pPr>
    <a:lvl3pPr marL="685800" algn="l" defTabSz="342900" rtl="0" eaLnBrk="0" fontAlgn="base" hangingPunct="0">
      <a:spcBef>
        <a:spcPct val="0"/>
      </a:spcBef>
      <a:spcAft>
        <a:spcPct val="0"/>
      </a:spcAft>
      <a:defRPr kern="1200">
        <a:solidFill>
          <a:schemeClr val="tx1"/>
        </a:solidFill>
        <a:latin typeface="Calibri" pitchFamily="34" charset="0"/>
        <a:ea typeface="+mn-ea"/>
        <a:cs typeface="Arial" pitchFamily="34" charset="0"/>
      </a:defRPr>
    </a:lvl3pPr>
    <a:lvl4pPr marL="1028700" algn="l" defTabSz="342900" rtl="0" eaLnBrk="0" fontAlgn="base" hangingPunct="0">
      <a:spcBef>
        <a:spcPct val="0"/>
      </a:spcBef>
      <a:spcAft>
        <a:spcPct val="0"/>
      </a:spcAft>
      <a:defRPr kern="1200">
        <a:solidFill>
          <a:schemeClr val="tx1"/>
        </a:solidFill>
        <a:latin typeface="Calibri" pitchFamily="34" charset="0"/>
        <a:ea typeface="+mn-ea"/>
        <a:cs typeface="Arial" pitchFamily="34" charset="0"/>
      </a:defRPr>
    </a:lvl4pPr>
    <a:lvl5pPr marL="1371600" algn="l" defTabSz="342900" rtl="0" eaLnBrk="0" fontAlgn="base" hangingPunct="0">
      <a:spcBef>
        <a:spcPct val="0"/>
      </a:spcBef>
      <a:spcAft>
        <a:spcPct val="0"/>
      </a:spcAft>
      <a:defRPr kern="1200">
        <a:solidFill>
          <a:schemeClr val="tx1"/>
        </a:solidFill>
        <a:latin typeface="Calibri" pitchFamily="34" charset="0"/>
        <a:ea typeface="+mn-ea"/>
        <a:cs typeface="Arial" pitchFamily="34" charset="0"/>
      </a:defRPr>
    </a:lvl5pPr>
    <a:lvl6pPr marL="1714500" algn="l" defTabSz="685800" rtl="0" eaLnBrk="1" latinLnBrk="0" hangingPunct="1">
      <a:defRPr kern="1200">
        <a:solidFill>
          <a:schemeClr val="tx1"/>
        </a:solidFill>
        <a:latin typeface="Calibri" pitchFamily="34" charset="0"/>
        <a:ea typeface="+mn-ea"/>
        <a:cs typeface="Arial" pitchFamily="34" charset="0"/>
      </a:defRPr>
    </a:lvl6pPr>
    <a:lvl7pPr marL="2057400" algn="l" defTabSz="685800" rtl="0" eaLnBrk="1" latinLnBrk="0" hangingPunct="1">
      <a:defRPr kern="1200">
        <a:solidFill>
          <a:schemeClr val="tx1"/>
        </a:solidFill>
        <a:latin typeface="Calibri" pitchFamily="34" charset="0"/>
        <a:ea typeface="+mn-ea"/>
        <a:cs typeface="Arial" pitchFamily="34" charset="0"/>
      </a:defRPr>
    </a:lvl7pPr>
    <a:lvl8pPr marL="2400300" algn="l" defTabSz="685800" rtl="0" eaLnBrk="1" latinLnBrk="0" hangingPunct="1">
      <a:defRPr kern="1200">
        <a:solidFill>
          <a:schemeClr val="tx1"/>
        </a:solidFill>
        <a:latin typeface="Calibri" pitchFamily="34" charset="0"/>
        <a:ea typeface="+mn-ea"/>
        <a:cs typeface="Arial" pitchFamily="34" charset="0"/>
      </a:defRPr>
    </a:lvl8pPr>
    <a:lvl9pPr marL="2743200" algn="l" defTabSz="6858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031A11-9BB7-4D90-E61F-A6DAAFCBB28A}" name="David Yontz" initials="" userId="S::DYontz@seiservices.com::d0e071aa-611f-42c3-a812-83e61450f4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318C"/>
    <a:srgbClr val="ACC8EA"/>
    <a:srgbClr val="6EBCD4"/>
    <a:srgbClr val="A9D7E5"/>
    <a:srgbClr val="8CC9DC"/>
    <a:srgbClr val="F79443"/>
    <a:srgbClr val="F9AD6F"/>
    <a:srgbClr val="54C4DA"/>
    <a:srgbClr val="82D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02" autoAdjust="0"/>
    <p:restoredTop sz="63909" autoAdjust="0"/>
  </p:normalViewPr>
  <p:slideViewPr>
    <p:cSldViewPr snapToGrid="0" snapToObjects="1">
      <p:cViewPr varScale="1">
        <p:scale>
          <a:sx n="94" d="100"/>
          <a:sy n="94" d="100"/>
        </p:scale>
        <p:origin x="1932" y="84"/>
      </p:cViewPr>
      <p:guideLst>
        <p:guide orient="horz" pos="1620"/>
        <p:guide pos="2880"/>
      </p:guideLst>
    </p:cSldViewPr>
  </p:slideViewPr>
  <p:outlineViewPr>
    <p:cViewPr>
      <p:scale>
        <a:sx n="33" d="100"/>
        <a:sy n="33" d="100"/>
      </p:scale>
      <p:origin x="0" y="2067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8C0CC0-1F36-46E0-B90A-68039D1A7C7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456B111-9F96-4364-AD30-FA8BC93FFC30}">
      <dgm:prSet phldrT="[Text]" custT="1"/>
      <dgm:spPr>
        <a:ln>
          <a:solidFill>
            <a:schemeClr val="accent3"/>
          </a:solidFill>
        </a:ln>
      </dgm:spPr>
      <dgm:t>
        <a:bodyPr/>
        <a:lstStyle/>
        <a:p>
          <a:pPr>
            <a:lnSpc>
              <a:spcPct val="110000"/>
            </a:lnSpc>
            <a:spcAft>
              <a:spcPts val="600"/>
            </a:spcAft>
          </a:pPr>
          <a:r>
            <a:rPr lang="en-US" sz="1600" b="1" u="sng" dirty="0"/>
            <a:t>FUNCTIONAL ANNEXES</a:t>
          </a:r>
        </a:p>
      </dgm:t>
    </dgm:pt>
    <dgm:pt modelId="{836CD709-CD39-42A7-A133-B8E03B88CB8C}" type="sibTrans" cxnId="{5AB20766-6B55-4B5B-B6CA-19E8BE764702}">
      <dgm:prSet/>
      <dgm:spPr/>
      <dgm:t>
        <a:bodyPr/>
        <a:lstStyle/>
        <a:p>
          <a:endParaRPr lang="en-US"/>
        </a:p>
      </dgm:t>
    </dgm:pt>
    <dgm:pt modelId="{97C4CE0F-F817-4E66-877D-75E496BD8E90}" type="parTrans" cxnId="{5AB20766-6B55-4B5B-B6CA-19E8BE764702}">
      <dgm:prSet/>
      <dgm:spPr>
        <a:ln>
          <a:solidFill>
            <a:schemeClr val="tx1"/>
          </a:solidFill>
        </a:ln>
      </dgm:spPr>
      <dgm:t>
        <a:bodyPr/>
        <a:lstStyle/>
        <a:p>
          <a:endParaRPr lang="en-US"/>
        </a:p>
      </dgm:t>
    </dgm:pt>
    <dgm:pt modelId="{5135B6F1-D5AE-41B5-A2E7-BE5D031FE6B1}">
      <dgm:prSet phldrT="[Text]" custT="1"/>
      <dgm:spPr>
        <a:ln>
          <a:solidFill>
            <a:schemeClr val="accent6"/>
          </a:solidFill>
        </a:ln>
      </dgm:spPr>
      <dgm:t>
        <a:bodyPr/>
        <a:lstStyle/>
        <a:p>
          <a:r>
            <a:rPr lang="en-US" sz="1600" dirty="0"/>
            <a:t>BASIC PLAN</a:t>
          </a:r>
        </a:p>
      </dgm:t>
    </dgm:pt>
    <dgm:pt modelId="{A499F5D8-8BA9-4B1C-A7E3-F3070BA53FB4}" type="parTrans" cxnId="{9C0C0D9A-17A8-4BD6-915B-210185DB6830}">
      <dgm:prSet/>
      <dgm:spPr>
        <a:ln>
          <a:solidFill>
            <a:schemeClr val="tx1"/>
          </a:solidFill>
        </a:ln>
      </dgm:spPr>
      <dgm:t>
        <a:bodyPr/>
        <a:lstStyle/>
        <a:p>
          <a:endParaRPr lang="en-US"/>
        </a:p>
      </dgm:t>
    </dgm:pt>
    <dgm:pt modelId="{DF305157-E92C-4956-B714-E097DC66BDB3}" type="sibTrans" cxnId="{9C0C0D9A-17A8-4BD6-915B-210185DB6830}">
      <dgm:prSet/>
      <dgm:spPr/>
      <dgm:t>
        <a:bodyPr/>
        <a:lstStyle/>
        <a:p>
          <a:endParaRPr lang="en-US"/>
        </a:p>
      </dgm:t>
    </dgm:pt>
    <dgm:pt modelId="{C9D2D9EA-52EB-4969-91D0-311A25D2456C}">
      <dgm:prSet phldrT="[Text]" custT="1"/>
      <dgm:spPr>
        <a:ln>
          <a:solidFill>
            <a:schemeClr val="accent4"/>
          </a:solidFill>
        </a:ln>
      </dgm:spPr>
      <dgm:t>
        <a:bodyPr/>
        <a:lstStyle/>
        <a:p>
          <a:r>
            <a:rPr lang="en-US" sz="1400" dirty="0"/>
            <a:t>THREAT AND HAZARD ANNEXES</a:t>
          </a:r>
        </a:p>
      </dgm:t>
    </dgm:pt>
    <dgm:pt modelId="{E9A24D5F-B46A-474A-BA30-EA43AB4AB975}" type="parTrans" cxnId="{A2F413AD-2363-4EB1-9353-B8B555B3C7C3}">
      <dgm:prSet/>
      <dgm:spPr>
        <a:ln>
          <a:solidFill>
            <a:schemeClr val="tx1"/>
          </a:solidFill>
        </a:ln>
      </dgm:spPr>
      <dgm:t>
        <a:bodyPr/>
        <a:lstStyle/>
        <a:p>
          <a:endParaRPr lang="en-US"/>
        </a:p>
      </dgm:t>
    </dgm:pt>
    <dgm:pt modelId="{CD46391A-229C-41C2-95A7-07200707BA59}" type="sibTrans" cxnId="{A2F413AD-2363-4EB1-9353-B8B555B3C7C3}">
      <dgm:prSet/>
      <dgm:spPr/>
      <dgm:t>
        <a:bodyPr/>
        <a:lstStyle/>
        <a:p>
          <a:endParaRPr lang="en-US"/>
        </a:p>
      </dgm:t>
    </dgm:pt>
    <dgm:pt modelId="{A47D9F4E-47E9-4258-88C1-69CB68057C30}">
      <dgm:prSet phldrT="[Text]" custT="1"/>
      <dgm:spPr>
        <a:ln>
          <a:solidFill>
            <a:schemeClr val="accent2"/>
          </a:solidFill>
        </a:ln>
      </dgm:spPr>
      <dgm:t>
        <a:bodyPr/>
        <a:lstStyle/>
        <a:p>
          <a:r>
            <a:rPr lang="en-US" sz="1600" dirty="0"/>
            <a:t>IHE</a:t>
          </a:r>
        </a:p>
        <a:p>
          <a:r>
            <a:rPr lang="en-US" sz="1600" dirty="0"/>
            <a:t> EOP</a:t>
          </a:r>
        </a:p>
      </dgm:t>
    </dgm:pt>
    <dgm:pt modelId="{A494FA89-94D1-49A9-8086-D7E9E4073ACD}" type="sibTrans" cxnId="{C29FE02D-63A9-4519-A4F2-A09A5986A781}">
      <dgm:prSet/>
      <dgm:spPr/>
      <dgm:t>
        <a:bodyPr/>
        <a:lstStyle/>
        <a:p>
          <a:endParaRPr lang="en-US"/>
        </a:p>
      </dgm:t>
    </dgm:pt>
    <dgm:pt modelId="{A60EA917-FF01-498E-B035-F35D252BC2B0}" type="parTrans" cxnId="{C29FE02D-63A9-4519-A4F2-A09A5986A781}">
      <dgm:prSet/>
      <dgm:spPr/>
      <dgm:t>
        <a:bodyPr/>
        <a:lstStyle/>
        <a:p>
          <a:endParaRPr lang="en-US"/>
        </a:p>
      </dgm:t>
    </dgm:pt>
    <dgm:pt modelId="{4103CB70-F83C-4A7C-8ECF-982928895ED2}" type="pres">
      <dgm:prSet presAssocID="{5F8C0CC0-1F36-46E0-B90A-68039D1A7C76}" presName="hierChild1" presStyleCnt="0">
        <dgm:presLayoutVars>
          <dgm:chPref val="1"/>
          <dgm:dir/>
          <dgm:animOne val="branch"/>
          <dgm:animLvl val="lvl"/>
          <dgm:resizeHandles/>
        </dgm:presLayoutVars>
      </dgm:prSet>
      <dgm:spPr/>
    </dgm:pt>
    <dgm:pt modelId="{359454CE-1243-4ED0-8A80-BA9908E75861}" type="pres">
      <dgm:prSet presAssocID="{A47D9F4E-47E9-4258-88C1-69CB68057C30}" presName="hierRoot1" presStyleCnt="0"/>
      <dgm:spPr/>
    </dgm:pt>
    <dgm:pt modelId="{24FD2C97-0817-4EC7-964A-185516754872}" type="pres">
      <dgm:prSet presAssocID="{A47D9F4E-47E9-4258-88C1-69CB68057C30}" presName="composite" presStyleCnt="0"/>
      <dgm:spPr/>
    </dgm:pt>
    <dgm:pt modelId="{B12EB3D8-14B5-4B93-B907-3E703DC71642}" type="pres">
      <dgm:prSet presAssocID="{A47D9F4E-47E9-4258-88C1-69CB68057C30}" presName="background" presStyleLbl="node0" presStyleIdx="0" presStyleCnt="1"/>
      <dgm:spPr>
        <a:solidFill>
          <a:schemeClr val="accent2"/>
        </a:solidFill>
      </dgm:spPr>
    </dgm:pt>
    <dgm:pt modelId="{BE115C0C-CAB7-4B3B-8296-BA1D97B4F6C4}" type="pres">
      <dgm:prSet presAssocID="{A47D9F4E-47E9-4258-88C1-69CB68057C30}" presName="text" presStyleLbl="fgAcc0" presStyleIdx="0" presStyleCnt="1" custScaleX="131262" custScaleY="118388" custLinFactNeighborY="-17232">
        <dgm:presLayoutVars>
          <dgm:chPref val="3"/>
        </dgm:presLayoutVars>
      </dgm:prSet>
      <dgm:spPr/>
    </dgm:pt>
    <dgm:pt modelId="{36C913D8-0802-401D-91FD-6AEE68941E67}" type="pres">
      <dgm:prSet presAssocID="{A47D9F4E-47E9-4258-88C1-69CB68057C30}" presName="hierChild2" presStyleCnt="0"/>
      <dgm:spPr/>
    </dgm:pt>
    <dgm:pt modelId="{0C1506A8-1444-43D9-8641-CDB47F823F8A}" type="pres">
      <dgm:prSet presAssocID="{A499F5D8-8BA9-4B1C-A7E3-F3070BA53FB4}" presName="Name10" presStyleLbl="parChTrans1D2" presStyleIdx="0" presStyleCnt="3"/>
      <dgm:spPr/>
    </dgm:pt>
    <dgm:pt modelId="{7B34A7A6-5BF3-4C2E-B141-4FAA942BF936}" type="pres">
      <dgm:prSet presAssocID="{5135B6F1-D5AE-41B5-A2E7-BE5D031FE6B1}" presName="hierRoot2" presStyleCnt="0"/>
      <dgm:spPr/>
    </dgm:pt>
    <dgm:pt modelId="{A2D752B4-4713-4B2E-B81B-C82D0315A2B6}" type="pres">
      <dgm:prSet presAssocID="{5135B6F1-D5AE-41B5-A2E7-BE5D031FE6B1}" presName="composite2" presStyleCnt="0"/>
      <dgm:spPr/>
    </dgm:pt>
    <dgm:pt modelId="{10491B81-A66C-48BC-8BC7-AC0FE02F4786}" type="pres">
      <dgm:prSet presAssocID="{5135B6F1-D5AE-41B5-A2E7-BE5D031FE6B1}" presName="background2" presStyleLbl="node2" presStyleIdx="0" presStyleCnt="3"/>
      <dgm:spPr>
        <a:solidFill>
          <a:schemeClr val="accent6"/>
        </a:solidFill>
      </dgm:spPr>
    </dgm:pt>
    <dgm:pt modelId="{C17FE739-F78B-455E-8851-818299D6B33E}" type="pres">
      <dgm:prSet presAssocID="{5135B6F1-D5AE-41B5-A2E7-BE5D031FE6B1}" presName="text2" presStyleLbl="fgAcc2" presStyleIdx="0" presStyleCnt="3" custScaleX="84799" custScaleY="132977">
        <dgm:presLayoutVars>
          <dgm:chPref val="3"/>
        </dgm:presLayoutVars>
      </dgm:prSet>
      <dgm:spPr/>
    </dgm:pt>
    <dgm:pt modelId="{D0F00F1A-7FDC-434F-A726-4AD3E1955125}" type="pres">
      <dgm:prSet presAssocID="{5135B6F1-D5AE-41B5-A2E7-BE5D031FE6B1}" presName="hierChild3" presStyleCnt="0"/>
      <dgm:spPr/>
    </dgm:pt>
    <dgm:pt modelId="{95196CDA-9B79-49CB-B6FF-3097617C63E7}" type="pres">
      <dgm:prSet presAssocID="{97C4CE0F-F817-4E66-877D-75E496BD8E90}" presName="Name10" presStyleLbl="parChTrans1D2" presStyleIdx="1" presStyleCnt="3"/>
      <dgm:spPr/>
    </dgm:pt>
    <dgm:pt modelId="{85BB9C81-22BB-46AE-96FF-D04A84529F9E}" type="pres">
      <dgm:prSet presAssocID="{F456B111-9F96-4364-AD30-FA8BC93FFC30}" presName="hierRoot2" presStyleCnt="0"/>
      <dgm:spPr/>
    </dgm:pt>
    <dgm:pt modelId="{B841641F-7201-4E58-A041-8D722D24F502}" type="pres">
      <dgm:prSet presAssocID="{F456B111-9F96-4364-AD30-FA8BC93FFC30}" presName="composite2" presStyleCnt="0"/>
      <dgm:spPr/>
    </dgm:pt>
    <dgm:pt modelId="{1E7BF7A1-7414-4907-B6E1-5F7271B9448A}" type="pres">
      <dgm:prSet presAssocID="{F456B111-9F96-4364-AD30-FA8BC93FFC30}" presName="background2" presStyleLbl="node2" presStyleIdx="1" presStyleCnt="3"/>
      <dgm:spPr>
        <a:solidFill>
          <a:schemeClr val="accent3"/>
        </a:solidFill>
      </dgm:spPr>
    </dgm:pt>
    <dgm:pt modelId="{ADB0D74A-4634-4C16-AF8C-815879AA37A4}" type="pres">
      <dgm:prSet presAssocID="{F456B111-9F96-4364-AD30-FA8BC93FFC30}" presName="text2" presStyleLbl="fgAcc2" presStyleIdx="1" presStyleCnt="3" custScaleX="197581" custScaleY="196070" custLinFactNeighborY="17232">
        <dgm:presLayoutVars>
          <dgm:chPref val="3"/>
        </dgm:presLayoutVars>
      </dgm:prSet>
      <dgm:spPr/>
    </dgm:pt>
    <dgm:pt modelId="{C9A0505A-B42E-431B-ADB1-9C7B7803CB04}" type="pres">
      <dgm:prSet presAssocID="{F456B111-9F96-4364-AD30-FA8BC93FFC30}" presName="hierChild3" presStyleCnt="0"/>
      <dgm:spPr/>
    </dgm:pt>
    <dgm:pt modelId="{97C37A9A-519F-4C19-A3AC-96449C66CF94}" type="pres">
      <dgm:prSet presAssocID="{E9A24D5F-B46A-474A-BA30-EA43AB4AB975}" presName="Name10" presStyleLbl="parChTrans1D2" presStyleIdx="2" presStyleCnt="3"/>
      <dgm:spPr/>
    </dgm:pt>
    <dgm:pt modelId="{EDE0D5E1-2B1D-4D07-B599-7FD5C28C565C}" type="pres">
      <dgm:prSet presAssocID="{C9D2D9EA-52EB-4969-91D0-311A25D2456C}" presName="hierRoot2" presStyleCnt="0"/>
      <dgm:spPr/>
    </dgm:pt>
    <dgm:pt modelId="{46041E78-D63B-4CFD-B545-C8962874CDFE}" type="pres">
      <dgm:prSet presAssocID="{C9D2D9EA-52EB-4969-91D0-311A25D2456C}" presName="composite2" presStyleCnt="0"/>
      <dgm:spPr/>
    </dgm:pt>
    <dgm:pt modelId="{AD25C476-09F7-454B-84DF-012FCAFF94A9}" type="pres">
      <dgm:prSet presAssocID="{C9D2D9EA-52EB-4969-91D0-311A25D2456C}" presName="background2" presStyleLbl="node2" presStyleIdx="2" presStyleCnt="3"/>
      <dgm:spPr>
        <a:solidFill>
          <a:schemeClr val="accent4"/>
        </a:solidFill>
      </dgm:spPr>
    </dgm:pt>
    <dgm:pt modelId="{D172F109-C0C0-48C8-BA9A-5552644DA2C9}" type="pres">
      <dgm:prSet presAssocID="{C9D2D9EA-52EB-4969-91D0-311A25D2456C}" presName="text2" presStyleLbl="fgAcc2" presStyleIdx="2" presStyleCnt="3" custScaleX="153410" custScaleY="132735">
        <dgm:presLayoutVars>
          <dgm:chPref val="3"/>
        </dgm:presLayoutVars>
      </dgm:prSet>
      <dgm:spPr/>
    </dgm:pt>
    <dgm:pt modelId="{A43EA2A9-47BD-439B-911E-0F13C053EE5C}" type="pres">
      <dgm:prSet presAssocID="{C9D2D9EA-52EB-4969-91D0-311A25D2456C}" presName="hierChild3" presStyleCnt="0"/>
      <dgm:spPr/>
    </dgm:pt>
  </dgm:ptLst>
  <dgm:cxnLst>
    <dgm:cxn modelId="{D7AFA40D-0FB2-41DC-8E32-120837184693}" type="presOf" srcId="{A47D9F4E-47E9-4258-88C1-69CB68057C30}" destId="{BE115C0C-CAB7-4B3B-8296-BA1D97B4F6C4}" srcOrd="0" destOrd="0" presId="urn:microsoft.com/office/officeart/2005/8/layout/hierarchy1"/>
    <dgm:cxn modelId="{C29FE02D-63A9-4519-A4F2-A09A5986A781}" srcId="{5F8C0CC0-1F36-46E0-B90A-68039D1A7C76}" destId="{A47D9F4E-47E9-4258-88C1-69CB68057C30}" srcOrd="0" destOrd="0" parTransId="{A60EA917-FF01-498E-B035-F35D252BC2B0}" sibTransId="{A494FA89-94D1-49A9-8086-D7E9E4073ACD}"/>
    <dgm:cxn modelId="{5AB20766-6B55-4B5B-B6CA-19E8BE764702}" srcId="{A47D9F4E-47E9-4258-88C1-69CB68057C30}" destId="{F456B111-9F96-4364-AD30-FA8BC93FFC30}" srcOrd="1" destOrd="0" parTransId="{97C4CE0F-F817-4E66-877D-75E496BD8E90}" sibTransId="{836CD709-CD39-42A7-A133-B8E03B88CB8C}"/>
    <dgm:cxn modelId="{F692C26B-B9B0-4C3E-83C2-0328BB7FDA23}" type="presOf" srcId="{F456B111-9F96-4364-AD30-FA8BC93FFC30}" destId="{ADB0D74A-4634-4C16-AF8C-815879AA37A4}" srcOrd="0" destOrd="0" presId="urn:microsoft.com/office/officeart/2005/8/layout/hierarchy1"/>
    <dgm:cxn modelId="{D0289450-2DAE-4B04-BFDB-66EA96F01C50}" type="presOf" srcId="{5135B6F1-D5AE-41B5-A2E7-BE5D031FE6B1}" destId="{C17FE739-F78B-455E-8851-818299D6B33E}" srcOrd="0" destOrd="0" presId="urn:microsoft.com/office/officeart/2005/8/layout/hierarchy1"/>
    <dgm:cxn modelId="{56F45D7B-D56A-4D8B-8D48-B623A2C4B902}" type="presOf" srcId="{C9D2D9EA-52EB-4969-91D0-311A25D2456C}" destId="{D172F109-C0C0-48C8-BA9A-5552644DA2C9}" srcOrd="0" destOrd="0" presId="urn:microsoft.com/office/officeart/2005/8/layout/hierarchy1"/>
    <dgm:cxn modelId="{4105DB7C-21F9-4941-A433-70469DE39D89}" type="presOf" srcId="{A499F5D8-8BA9-4B1C-A7E3-F3070BA53FB4}" destId="{0C1506A8-1444-43D9-8641-CDB47F823F8A}" srcOrd="0" destOrd="0" presId="urn:microsoft.com/office/officeart/2005/8/layout/hierarchy1"/>
    <dgm:cxn modelId="{2646998D-C15C-4015-AE3D-2F096A94DB17}" type="presOf" srcId="{E9A24D5F-B46A-474A-BA30-EA43AB4AB975}" destId="{97C37A9A-519F-4C19-A3AC-96449C66CF94}" srcOrd="0" destOrd="0" presId="urn:microsoft.com/office/officeart/2005/8/layout/hierarchy1"/>
    <dgm:cxn modelId="{9C0C0D9A-17A8-4BD6-915B-210185DB6830}" srcId="{A47D9F4E-47E9-4258-88C1-69CB68057C30}" destId="{5135B6F1-D5AE-41B5-A2E7-BE5D031FE6B1}" srcOrd="0" destOrd="0" parTransId="{A499F5D8-8BA9-4B1C-A7E3-F3070BA53FB4}" sibTransId="{DF305157-E92C-4956-B714-E097DC66BDB3}"/>
    <dgm:cxn modelId="{A2F413AD-2363-4EB1-9353-B8B555B3C7C3}" srcId="{A47D9F4E-47E9-4258-88C1-69CB68057C30}" destId="{C9D2D9EA-52EB-4969-91D0-311A25D2456C}" srcOrd="2" destOrd="0" parTransId="{E9A24D5F-B46A-474A-BA30-EA43AB4AB975}" sibTransId="{CD46391A-229C-41C2-95A7-07200707BA59}"/>
    <dgm:cxn modelId="{5E97B6B6-3059-4840-BC0D-DB07981E68B3}" type="presOf" srcId="{5F8C0CC0-1F36-46E0-B90A-68039D1A7C76}" destId="{4103CB70-F83C-4A7C-8ECF-982928895ED2}" srcOrd="0" destOrd="0" presId="urn:microsoft.com/office/officeart/2005/8/layout/hierarchy1"/>
    <dgm:cxn modelId="{40FC11E6-099E-4413-AD5A-FB06D7F92E61}" type="presOf" srcId="{97C4CE0F-F817-4E66-877D-75E496BD8E90}" destId="{95196CDA-9B79-49CB-B6FF-3097617C63E7}" srcOrd="0" destOrd="0" presId="urn:microsoft.com/office/officeart/2005/8/layout/hierarchy1"/>
    <dgm:cxn modelId="{0F15C5CC-9A04-4CEE-8820-45F86B6E6FB7}" type="presParOf" srcId="{4103CB70-F83C-4A7C-8ECF-982928895ED2}" destId="{359454CE-1243-4ED0-8A80-BA9908E75861}" srcOrd="0" destOrd="0" presId="urn:microsoft.com/office/officeart/2005/8/layout/hierarchy1"/>
    <dgm:cxn modelId="{0958222F-BA9F-4B42-800F-F8A7AAE75D17}" type="presParOf" srcId="{359454CE-1243-4ED0-8A80-BA9908E75861}" destId="{24FD2C97-0817-4EC7-964A-185516754872}" srcOrd="0" destOrd="0" presId="urn:microsoft.com/office/officeart/2005/8/layout/hierarchy1"/>
    <dgm:cxn modelId="{692DA549-3650-42EA-B993-F24EF01892EB}" type="presParOf" srcId="{24FD2C97-0817-4EC7-964A-185516754872}" destId="{B12EB3D8-14B5-4B93-B907-3E703DC71642}" srcOrd="0" destOrd="0" presId="urn:microsoft.com/office/officeart/2005/8/layout/hierarchy1"/>
    <dgm:cxn modelId="{474D41A8-417E-44CB-9CFE-2669A4D4ECD9}" type="presParOf" srcId="{24FD2C97-0817-4EC7-964A-185516754872}" destId="{BE115C0C-CAB7-4B3B-8296-BA1D97B4F6C4}" srcOrd="1" destOrd="0" presId="urn:microsoft.com/office/officeart/2005/8/layout/hierarchy1"/>
    <dgm:cxn modelId="{3F1896EC-D265-486F-B033-F23258802221}" type="presParOf" srcId="{359454CE-1243-4ED0-8A80-BA9908E75861}" destId="{36C913D8-0802-401D-91FD-6AEE68941E67}" srcOrd="1" destOrd="0" presId="urn:microsoft.com/office/officeart/2005/8/layout/hierarchy1"/>
    <dgm:cxn modelId="{1724167C-8669-4B35-A1D5-9C10DC9BAAF3}" type="presParOf" srcId="{36C913D8-0802-401D-91FD-6AEE68941E67}" destId="{0C1506A8-1444-43D9-8641-CDB47F823F8A}" srcOrd="0" destOrd="0" presId="urn:microsoft.com/office/officeart/2005/8/layout/hierarchy1"/>
    <dgm:cxn modelId="{010AEBD3-B490-4DEF-858D-88F922E9858A}" type="presParOf" srcId="{36C913D8-0802-401D-91FD-6AEE68941E67}" destId="{7B34A7A6-5BF3-4C2E-B141-4FAA942BF936}" srcOrd="1" destOrd="0" presId="urn:microsoft.com/office/officeart/2005/8/layout/hierarchy1"/>
    <dgm:cxn modelId="{C979419F-2309-4E09-9909-3C7D52B78D80}" type="presParOf" srcId="{7B34A7A6-5BF3-4C2E-B141-4FAA942BF936}" destId="{A2D752B4-4713-4B2E-B81B-C82D0315A2B6}" srcOrd="0" destOrd="0" presId="urn:microsoft.com/office/officeart/2005/8/layout/hierarchy1"/>
    <dgm:cxn modelId="{F799CE63-C823-48D7-96C9-05000469D9C8}" type="presParOf" srcId="{A2D752B4-4713-4B2E-B81B-C82D0315A2B6}" destId="{10491B81-A66C-48BC-8BC7-AC0FE02F4786}" srcOrd="0" destOrd="0" presId="urn:microsoft.com/office/officeart/2005/8/layout/hierarchy1"/>
    <dgm:cxn modelId="{68C250EB-F95D-4825-B22F-80BDA6BB4A57}" type="presParOf" srcId="{A2D752B4-4713-4B2E-B81B-C82D0315A2B6}" destId="{C17FE739-F78B-455E-8851-818299D6B33E}" srcOrd="1" destOrd="0" presId="urn:microsoft.com/office/officeart/2005/8/layout/hierarchy1"/>
    <dgm:cxn modelId="{3FD19BA8-AE19-4A72-B8C0-630DDB15BB34}" type="presParOf" srcId="{7B34A7A6-5BF3-4C2E-B141-4FAA942BF936}" destId="{D0F00F1A-7FDC-434F-A726-4AD3E1955125}" srcOrd="1" destOrd="0" presId="urn:microsoft.com/office/officeart/2005/8/layout/hierarchy1"/>
    <dgm:cxn modelId="{F0A27366-3FB5-4E01-B9CE-A80EC40160C8}" type="presParOf" srcId="{36C913D8-0802-401D-91FD-6AEE68941E67}" destId="{95196CDA-9B79-49CB-B6FF-3097617C63E7}" srcOrd="2" destOrd="0" presId="urn:microsoft.com/office/officeart/2005/8/layout/hierarchy1"/>
    <dgm:cxn modelId="{F59B9F2E-9084-4671-B932-8225F1577B58}" type="presParOf" srcId="{36C913D8-0802-401D-91FD-6AEE68941E67}" destId="{85BB9C81-22BB-46AE-96FF-D04A84529F9E}" srcOrd="3" destOrd="0" presId="urn:microsoft.com/office/officeart/2005/8/layout/hierarchy1"/>
    <dgm:cxn modelId="{A8B053BD-FF97-4FC0-AE06-1D7F2E5B8824}" type="presParOf" srcId="{85BB9C81-22BB-46AE-96FF-D04A84529F9E}" destId="{B841641F-7201-4E58-A041-8D722D24F502}" srcOrd="0" destOrd="0" presId="urn:microsoft.com/office/officeart/2005/8/layout/hierarchy1"/>
    <dgm:cxn modelId="{A29F391E-61B4-4C48-9734-2FD754B5CEC0}" type="presParOf" srcId="{B841641F-7201-4E58-A041-8D722D24F502}" destId="{1E7BF7A1-7414-4907-B6E1-5F7271B9448A}" srcOrd="0" destOrd="0" presId="urn:microsoft.com/office/officeart/2005/8/layout/hierarchy1"/>
    <dgm:cxn modelId="{984D5510-7858-434F-89C5-3F846E122B98}" type="presParOf" srcId="{B841641F-7201-4E58-A041-8D722D24F502}" destId="{ADB0D74A-4634-4C16-AF8C-815879AA37A4}" srcOrd="1" destOrd="0" presId="urn:microsoft.com/office/officeart/2005/8/layout/hierarchy1"/>
    <dgm:cxn modelId="{3BA62795-4983-413A-9456-70650AC27680}" type="presParOf" srcId="{85BB9C81-22BB-46AE-96FF-D04A84529F9E}" destId="{C9A0505A-B42E-431B-ADB1-9C7B7803CB04}" srcOrd="1" destOrd="0" presId="urn:microsoft.com/office/officeart/2005/8/layout/hierarchy1"/>
    <dgm:cxn modelId="{CB4A06CE-223D-4EC1-B358-B25FC6F238AB}" type="presParOf" srcId="{36C913D8-0802-401D-91FD-6AEE68941E67}" destId="{97C37A9A-519F-4C19-A3AC-96449C66CF94}" srcOrd="4" destOrd="0" presId="urn:microsoft.com/office/officeart/2005/8/layout/hierarchy1"/>
    <dgm:cxn modelId="{FB47C037-1C72-42F9-893E-064324ADE6EE}" type="presParOf" srcId="{36C913D8-0802-401D-91FD-6AEE68941E67}" destId="{EDE0D5E1-2B1D-4D07-B599-7FD5C28C565C}" srcOrd="5" destOrd="0" presId="urn:microsoft.com/office/officeart/2005/8/layout/hierarchy1"/>
    <dgm:cxn modelId="{9DBA301D-35D6-4523-B112-43D939E78FF8}" type="presParOf" srcId="{EDE0D5E1-2B1D-4D07-B599-7FD5C28C565C}" destId="{46041E78-D63B-4CFD-B545-C8962874CDFE}" srcOrd="0" destOrd="0" presId="urn:microsoft.com/office/officeart/2005/8/layout/hierarchy1"/>
    <dgm:cxn modelId="{22FE6FE6-3BE4-4CC8-A01B-9B5F3EAB3B6E}" type="presParOf" srcId="{46041E78-D63B-4CFD-B545-C8962874CDFE}" destId="{AD25C476-09F7-454B-84DF-012FCAFF94A9}" srcOrd="0" destOrd="0" presId="urn:microsoft.com/office/officeart/2005/8/layout/hierarchy1"/>
    <dgm:cxn modelId="{1F2DF304-BDE3-4092-AF3D-B264FAF996A1}" type="presParOf" srcId="{46041E78-D63B-4CFD-B545-C8962874CDFE}" destId="{D172F109-C0C0-48C8-BA9A-5552644DA2C9}" srcOrd="1" destOrd="0" presId="urn:microsoft.com/office/officeart/2005/8/layout/hierarchy1"/>
    <dgm:cxn modelId="{27D9208B-3A7D-4D94-8A32-B4932491C53A}" type="presParOf" srcId="{EDE0D5E1-2B1D-4D07-B599-7FD5C28C565C}" destId="{A43EA2A9-47BD-439B-911E-0F13C053EE5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145B57E-9224-4D14-8491-DDC896FEE8E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3139428-91EE-461B-A4BB-81C38B86E958}">
      <dgm:prSet phldrT="[Text]" custT="1"/>
      <dgm:spPr/>
      <dgm:t>
        <a:bodyPr/>
        <a:lstStyle/>
        <a:p>
          <a:r>
            <a:rPr lang="en-US" altLang="en-US" sz="2000" b="1"/>
            <a:t>What are three things I learned from this presentation? </a:t>
          </a:r>
          <a:r>
            <a:rPr lang="en-US" sz="2000" b="1"/>
            <a:t> </a:t>
          </a:r>
          <a:endParaRPr lang="en-US" sz="2000" b="1" dirty="0"/>
        </a:p>
      </dgm:t>
    </dgm:pt>
    <dgm:pt modelId="{C0F5134C-3768-4666-8B3C-DE009D4895B4}" type="parTrans" cxnId="{2C75F16C-A5B2-4284-A098-2206F1291973}">
      <dgm:prSet/>
      <dgm:spPr/>
      <dgm:t>
        <a:bodyPr/>
        <a:lstStyle/>
        <a:p>
          <a:endParaRPr lang="en-US" sz="2000"/>
        </a:p>
      </dgm:t>
    </dgm:pt>
    <dgm:pt modelId="{5ECE5105-6ABA-4B28-98D7-C952CE936E70}" type="sibTrans" cxnId="{2C75F16C-A5B2-4284-A098-2206F1291973}">
      <dgm:prSet/>
      <dgm:spPr/>
      <dgm:t>
        <a:bodyPr/>
        <a:lstStyle/>
        <a:p>
          <a:endParaRPr lang="en-US" sz="2000"/>
        </a:p>
      </dgm:t>
    </dgm:pt>
    <dgm:pt modelId="{DB9FA0AF-29D9-402C-9547-180B99C35F25}">
      <dgm:prSet phldrT="[Text]" custT="1"/>
      <dgm:spPr/>
      <dgm:t>
        <a:bodyPr/>
        <a:lstStyle/>
        <a:p>
          <a:r>
            <a:rPr lang="en-US" altLang="en-US" sz="2000" b="1"/>
            <a:t>How can I implement them at my institution? </a:t>
          </a:r>
          <a:r>
            <a:rPr lang="en-US" sz="2000" b="1"/>
            <a:t>   </a:t>
          </a:r>
          <a:endParaRPr lang="en-US" sz="2000" b="1" dirty="0"/>
        </a:p>
      </dgm:t>
    </dgm:pt>
    <dgm:pt modelId="{558F7811-6418-48C3-A2FC-B652002634FC}" type="parTrans" cxnId="{9E213DA6-AF4F-4ED1-8F3A-ED4DF05FBC60}">
      <dgm:prSet/>
      <dgm:spPr/>
      <dgm:t>
        <a:bodyPr/>
        <a:lstStyle/>
        <a:p>
          <a:endParaRPr lang="en-US" sz="2000"/>
        </a:p>
      </dgm:t>
    </dgm:pt>
    <dgm:pt modelId="{DB8BFBB1-15F2-41C3-A463-EC097A2F7198}" type="sibTrans" cxnId="{9E213DA6-AF4F-4ED1-8F3A-ED4DF05FBC60}">
      <dgm:prSet/>
      <dgm:spPr/>
      <dgm:t>
        <a:bodyPr/>
        <a:lstStyle/>
        <a:p>
          <a:endParaRPr lang="en-US" sz="2000"/>
        </a:p>
      </dgm:t>
    </dgm:pt>
    <dgm:pt modelId="{2AC18047-61F1-4312-9A0B-1D0428A34CA1}">
      <dgm:prSet phldrT="[Text]" custT="1"/>
      <dgm:spPr/>
      <dgm:t>
        <a:bodyPr/>
        <a:lstStyle/>
        <a:p>
          <a:r>
            <a:rPr lang="en-US" sz="2000" b="1">
              <a:effectLst/>
            </a:rPr>
            <a:t>What steps will I take to implement these changes in my institution’s EOP?</a:t>
          </a:r>
          <a:endParaRPr lang="en-US" sz="2000" b="1" dirty="0"/>
        </a:p>
      </dgm:t>
    </dgm:pt>
    <dgm:pt modelId="{4714D03D-4033-4429-9546-2E09C975C503}" type="parTrans" cxnId="{6C6DFB8C-3C7F-4E4D-B6EF-D200618F0439}">
      <dgm:prSet/>
      <dgm:spPr/>
      <dgm:t>
        <a:bodyPr/>
        <a:lstStyle/>
        <a:p>
          <a:endParaRPr lang="en-US" sz="2000"/>
        </a:p>
      </dgm:t>
    </dgm:pt>
    <dgm:pt modelId="{5F067A77-A153-4FD3-89E9-71DE9C15ABA9}" type="sibTrans" cxnId="{6C6DFB8C-3C7F-4E4D-B6EF-D200618F0439}">
      <dgm:prSet/>
      <dgm:spPr/>
      <dgm:t>
        <a:bodyPr/>
        <a:lstStyle/>
        <a:p>
          <a:endParaRPr lang="en-US" sz="2000"/>
        </a:p>
      </dgm:t>
    </dgm:pt>
    <dgm:pt modelId="{35953795-DE67-4309-BB3B-74E3216F8B72}" type="pres">
      <dgm:prSet presAssocID="{C145B57E-9224-4D14-8491-DDC896FEE8EC}" presName="linear" presStyleCnt="0">
        <dgm:presLayoutVars>
          <dgm:dir/>
          <dgm:animLvl val="lvl"/>
          <dgm:resizeHandles val="exact"/>
        </dgm:presLayoutVars>
      </dgm:prSet>
      <dgm:spPr/>
    </dgm:pt>
    <dgm:pt modelId="{31384DC7-5909-4031-8D7E-B40D092D31E4}" type="pres">
      <dgm:prSet presAssocID="{13139428-91EE-461B-A4BB-81C38B86E958}" presName="parentLin" presStyleCnt="0"/>
      <dgm:spPr/>
    </dgm:pt>
    <dgm:pt modelId="{9E3E54E7-08DE-40E5-A5C2-43250FB71F37}" type="pres">
      <dgm:prSet presAssocID="{13139428-91EE-461B-A4BB-81C38B86E958}" presName="parentLeftMargin" presStyleLbl="node1" presStyleIdx="0" presStyleCnt="3"/>
      <dgm:spPr/>
    </dgm:pt>
    <dgm:pt modelId="{8A4EE0DA-05ED-4FB8-AA30-C40ED5D3D6B1}" type="pres">
      <dgm:prSet presAssocID="{13139428-91EE-461B-A4BB-81C38B86E958}" presName="parentText" presStyleLbl="node1" presStyleIdx="0" presStyleCnt="3" custScaleX="142857">
        <dgm:presLayoutVars>
          <dgm:chMax val="0"/>
          <dgm:bulletEnabled val="1"/>
        </dgm:presLayoutVars>
      </dgm:prSet>
      <dgm:spPr/>
    </dgm:pt>
    <dgm:pt modelId="{123EC62E-700E-4E57-A479-3C0FFAB97A49}" type="pres">
      <dgm:prSet presAssocID="{13139428-91EE-461B-A4BB-81C38B86E958}" presName="negativeSpace" presStyleCnt="0"/>
      <dgm:spPr/>
    </dgm:pt>
    <dgm:pt modelId="{88C389B9-CB22-4D9D-A93A-5B288AB14FF4}" type="pres">
      <dgm:prSet presAssocID="{13139428-91EE-461B-A4BB-81C38B86E958}" presName="childText" presStyleLbl="conFgAcc1" presStyleIdx="0" presStyleCnt="3">
        <dgm:presLayoutVars>
          <dgm:bulletEnabled val="1"/>
        </dgm:presLayoutVars>
      </dgm:prSet>
      <dgm:spPr/>
    </dgm:pt>
    <dgm:pt modelId="{37A2023F-54BD-4219-8A9D-12991585B21F}" type="pres">
      <dgm:prSet presAssocID="{5ECE5105-6ABA-4B28-98D7-C952CE936E70}" presName="spaceBetweenRectangles" presStyleCnt="0"/>
      <dgm:spPr/>
    </dgm:pt>
    <dgm:pt modelId="{3843D203-95C0-4FD1-A89B-FC6D5E048C13}" type="pres">
      <dgm:prSet presAssocID="{DB9FA0AF-29D9-402C-9547-180B99C35F25}" presName="parentLin" presStyleCnt="0"/>
      <dgm:spPr/>
    </dgm:pt>
    <dgm:pt modelId="{4DBD125A-567E-4906-82C6-56D955C12952}" type="pres">
      <dgm:prSet presAssocID="{DB9FA0AF-29D9-402C-9547-180B99C35F25}" presName="parentLeftMargin" presStyleLbl="node1" presStyleIdx="0" presStyleCnt="3"/>
      <dgm:spPr/>
    </dgm:pt>
    <dgm:pt modelId="{E2FDEB5B-6897-434A-B266-90CE22E77C06}" type="pres">
      <dgm:prSet presAssocID="{DB9FA0AF-29D9-402C-9547-180B99C35F25}" presName="parentText" presStyleLbl="node1" presStyleIdx="1" presStyleCnt="3" custScaleX="138920">
        <dgm:presLayoutVars>
          <dgm:chMax val="0"/>
          <dgm:bulletEnabled val="1"/>
        </dgm:presLayoutVars>
      </dgm:prSet>
      <dgm:spPr/>
    </dgm:pt>
    <dgm:pt modelId="{081B9873-0723-4DB0-9FD9-1488B0D75570}" type="pres">
      <dgm:prSet presAssocID="{DB9FA0AF-29D9-402C-9547-180B99C35F25}" presName="negativeSpace" presStyleCnt="0"/>
      <dgm:spPr/>
    </dgm:pt>
    <dgm:pt modelId="{B76259C3-6430-471D-835C-A883C6A27E8F}" type="pres">
      <dgm:prSet presAssocID="{DB9FA0AF-29D9-402C-9547-180B99C35F25}" presName="childText" presStyleLbl="conFgAcc1" presStyleIdx="1" presStyleCnt="3">
        <dgm:presLayoutVars>
          <dgm:bulletEnabled val="1"/>
        </dgm:presLayoutVars>
      </dgm:prSet>
      <dgm:spPr/>
    </dgm:pt>
    <dgm:pt modelId="{9134067D-4264-406D-B548-11BB27B354E4}" type="pres">
      <dgm:prSet presAssocID="{DB8BFBB1-15F2-41C3-A463-EC097A2F7198}" presName="spaceBetweenRectangles" presStyleCnt="0"/>
      <dgm:spPr/>
    </dgm:pt>
    <dgm:pt modelId="{683F427B-1477-4F4C-87DA-26545115340F}" type="pres">
      <dgm:prSet presAssocID="{2AC18047-61F1-4312-9A0B-1D0428A34CA1}" presName="parentLin" presStyleCnt="0"/>
      <dgm:spPr/>
    </dgm:pt>
    <dgm:pt modelId="{CA3528E3-F5A2-4558-A184-86B2896C6B00}" type="pres">
      <dgm:prSet presAssocID="{2AC18047-61F1-4312-9A0B-1D0428A34CA1}" presName="parentLeftMargin" presStyleLbl="node1" presStyleIdx="1" presStyleCnt="3"/>
      <dgm:spPr/>
    </dgm:pt>
    <dgm:pt modelId="{B0FE173E-20EB-4E91-9F2B-D69940F1D58C}" type="pres">
      <dgm:prSet presAssocID="{2AC18047-61F1-4312-9A0B-1D0428A34CA1}" presName="parentText" presStyleLbl="node1" presStyleIdx="2" presStyleCnt="3" custScaleX="140275">
        <dgm:presLayoutVars>
          <dgm:chMax val="0"/>
          <dgm:bulletEnabled val="1"/>
        </dgm:presLayoutVars>
      </dgm:prSet>
      <dgm:spPr/>
    </dgm:pt>
    <dgm:pt modelId="{7C063A3B-47C2-4F2B-B612-FEAF264CEFDC}" type="pres">
      <dgm:prSet presAssocID="{2AC18047-61F1-4312-9A0B-1D0428A34CA1}" presName="negativeSpace" presStyleCnt="0"/>
      <dgm:spPr/>
    </dgm:pt>
    <dgm:pt modelId="{CE4FFE09-D52B-4851-A28E-81D01CD83CC1}" type="pres">
      <dgm:prSet presAssocID="{2AC18047-61F1-4312-9A0B-1D0428A34CA1}" presName="childText" presStyleLbl="conFgAcc1" presStyleIdx="2" presStyleCnt="3">
        <dgm:presLayoutVars>
          <dgm:bulletEnabled val="1"/>
        </dgm:presLayoutVars>
      </dgm:prSet>
      <dgm:spPr/>
    </dgm:pt>
  </dgm:ptLst>
  <dgm:cxnLst>
    <dgm:cxn modelId="{A7711E29-6495-45F3-9AC5-02C59D23F8DA}" type="presOf" srcId="{2AC18047-61F1-4312-9A0B-1D0428A34CA1}" destId="{B0FE173E-20EB-4E91-9F2B-D69940F1D58C}" srcOrd="1" destOrd="0" presId="urn:microsoft.com/office/officeart/2005/8/layout/list1"/>
    <dgm:cxn modelId="{2C75F16C-A5B2-4284-A098-2206F1291973}" srcId="{C145B57E-9224-4D14-8491-DDC896FEE8EC}" destId="{13139428-91EE-461B-A4BB-81C38B86E958}" srcOrd="0" destOrd="0" parTransId="{C0F5134C-3768-4666-8B3C-DE009D4895B4}" sibTransId="{5ECE5105-6ABA-4B28-98D7-C952CE936E70}"/>
    <dgm:cxn modelId="{1467F96F-296E-44EE-9D96-7A8BBB7C0061}" type="presOf" srcId="{DB9FA0AF-29D9-402C-9547-180B99C35F25}" destId="{E2FDEB5B-6897-434A-B266-90CE22E77C06}" srcOrd="1" destOrd="0" presId="urn:microsoft.com/office/officeart/2005/8/layout/list1"/>
    <dgm:cxn modelId="{05302A71-D793-45E7-BA66-40732756C140}" type="presOf" srcId="{13139428-91EE-461B-A4BB-81C38B86E958}" destId="{8A4EE0DA-05ED-4FB8-AA30-C40ED5D3D6B1}" srcOrd="1" destOrd="0" presId="urn:microsoft.com/office/officeart/2005/8/layout/list1"/>
    <dgm:cxn modelId="{8C1C9C79-21DF-40E3-AA9E-C8391ADACADE}" type="presOf" srcId="{13139428-91EE-461B-A4BB-81C38B86E958}" destId="{9E3E54E7-08DE-40E5-A5C2-43250FB71F37}" srcOrd="0" destOrd="0" presId="urn:microsoft.com/office/officeart/2005/8/layout/list1"/>
    <dgm:cxn modelId="{B718197B-491C-4925-A024-61DF41A7144F}" type="presOf" srcId="{DB9FA0AF-29D9-402C-9547-180B99C35F25}" destId="{4DBD125A-567E-4906-82C6-56D955C12952}" srcOrd="0" destOrd="0" presId="urn:microsoft.com/office/officeart/2005/8/layout/list1"/>
    <dgm:cxn modelId="{6C6DFB8C-3C7F-4E4D-B6EF-D200618F0439}" srcId="{C145B57E-9224-4D14-8491-DDC896FEE8EC}" destId="{2AC18047-61F1-4312-9A0B-1D0428A34CA1}" srcOrd="2" destOrd="0" parTransId="{4714D03D-4033-4429-9546-2E09C975C503}" sibTransId="{5F067A77-A153-4FD3-89E9-71DE9C15ABA9}"/>
    <dgm:cxn modelId="{1196688E-85AC-4AEA-AF01-A79EF9ADFDEC}" type="presOf" srcId="{2AC18047-61F1-4312-9A0B-1D0428A34CA1}" destId="{CA3528E3-F5A2-4558-A184-86B2896C6B00}" srcOrd="0" destOrd="0" presId="urn:microsoft.com/office/officeart/2005/8/layout/list1"/>
    <dgm:cxn modelId="{9E213DA6-AF4F-4ED1-8F3A-ED4DF05FBC60}" srcId="{C145B57E-9224-4D14-8491-DDC896FEE8EC}" destId="{DB9FA0AF-29D9-402C-9547-180B99C35F25}" srcOrd="1" destOrd="0" parTransId="{558F7811-6418-48C3-A2FC-B652002634FC}" sibTransId="{DB8BFBB1-15F2-41C3-A463-EC097A2F7198}"/>
    <dgm:cxn modelId="{28AA2ECD-27ED-4869-A710-0B01E39EE2A4}" type="presOf" srcId="{C145B57E-9224-4D14-8491-DDC896FEE8EC}" destId="{35953795-DE67-4309-BB3B-74E3216F8B72}" srcOrd="0" destOrd="0" presId="urn:microsoft.com/office/officeart/2005/8/layout/list1"/>
    <dgm:cxn modelId="{D4C70059-F0FB-43CB-A992-D9E31D30C436}" type="presParOf" srcId="{35953795-DE67-4309-BB3B-74E3216F8B72}" destId="{31384DC7-5909-4031-8D7E-B40D092D31E4}" srcOrd="0" destOrd="0" presId="urn:microsoft.com/office/officeart/2005/8/layout/list1"/>
    <dgm:cxn modelId="{396457A3-8350-47C2-80AE-990E45B1855E}" type="presParOf" srcId="{31384DC7-5909-4031-8D7E-B40D092D31E4}" destId="{9E3E54E7-08DE-40E5-A5C2-43250FB71F37}" srcOrd="0" destOrd="0" presId="urn:microsoft.com/office/officeart/2005/8/layout/list1"/>
    <dgm:cxn modelId="{C43221A1-6866-4AD1-A52D-A485C22E067E}" type="presParOf" srcId="{31384DC7-5909-4031-8D7E-B40D092D31E4}" destId="{8A4EE0DA-05ED-4FB8-AA30-C40ED5D3D6B1}" srcOrd="1" destOrd="0" presId="urn:microsoft.com/office/officeart/2005/8/layout/list1"/>
    <dgm:cxn modelId="{B71A59E6-6D19-47E6-B953-59A887157FF4}" type="presParOf" srcId="{35953795-DE67-4309-BB3B-74E3216F8B72}" destId="{123EC62E-700E-4E57-A479-3C0FFAB97A49}" srcOrd="1" destOrd="0" presId="urn:microsoft.com/office/officeart/2005/8/layout/list1"/>
    <dgm:cxn modelId="{AFE65D0C-AF8B-4115-9C76-8B124D911BDF}" type="presParOf" srcId="{35953795-DE67-4309-BB3B-74E3216F8B72}" destId="{88C389B9-CB22-4D9D-A93A-5B288AB14FF4}" srcOrd="2" destOrd="0" presId="urn:microsoft.com/office/officeart/2005/8/layout/list1"/>
    <dgm:cxn modelId="{FFDC9B78-BAE1-4806-8284-266353F36CF2}" type="presParOf" srcId="{35953795-DE67-4309-BB3B-74E3216F8B72}" destId="{37A2023F-54BD-4219-8A9D-12991585B21F}" srcOrd="3" destOrd="0" presId="urn:microsoft.com/office/officeart/2005/8/layout/list1"/>
    <dgm:cxn modelId="{4BF3551E-50F8-4603-A773-D0B0863A9050}" type="presParOf" srcId="{35953795-DE67-4309-BB3B-74E3216F8B72}" destId="{3843D203-95C0-4FD1-A89B-FC6D5E048C13}" srcOrd="4" destOrd="0" presId="urn:microsoft.com/office/officeart/2005/8/layout/list1"/>
    <dgm:cxn modelId="{096A383A-E57C-48E9-850C-435C46E1361C}" type="presParOf" srcId="{3843D203-95C0-4FD1-A89B-FC6D5E048C13}" destId="{4DBD125A-567E-4906-82C6-56D955C12952}" srcOrd="0" destOrd="0" presId="urn:microsoft.com/office/officeart/2005/8/layout/list1"/>
    <dgm:cxn modelId="{02BA58DB-8C2A-4FF5-BD20-3398651BED36}" type="presParOf" srcId="{3843D203-95C0-4FD1-A89B-FC6D5E048C13}" destId="{E2FDEB5B-6897-434A-B266-90CE22E77C06}" srcOrd="1" destOrd="0" presId="urn:microsoft.com/office/officeart/2005/8/layout/list1"/>
    <dgm:cxn modelId="{7160877B-2BD2-40E7-B79A-45E2951DD136}" type="presParOf" srcId="{35953795-DE67-4309-BB3B-74E3216F8B72}" destId="{081B9873-0723-4DB0-9FD9-1488B0D75570}" srcOrd="5" destOrd="0" presId="urn:microsoft.com/office/officeart/2005/8/layout/list1"/>
    <dgm:cxn modelId="{275408FD-C50E-4D81-80B6-441C115E0AFD}" type="presParOf" srcId="{35953795-DE67-4309-BB3B-74E3216F8B72}" destId="{B76259C3-6430-471D-835C-A883C6A27E8F}" srcOrd="6" destOrd="0" presId="urn:microsoft.com/office/officeart/2005/8/layout/list1"/>
    <dgm:cxn modelId="{44A569C5-99FE-48DF-A08E-2A7E0573550D}" type="presParOf" srcId="{35953795-DE67-4309-BB3B-74E3216F8B72}" destId="{9134067D-4264-406D-B548-11BB27B354E4}" srcOrd="7" destOrd="0" presId="urn:microsoft.com/office/officeart/2005/8/layout/list1"/>
    <dgm:cxn modelId="{6EAFDC3A-5288-4743-B05F-06A7BF9A947B}" type="presParOf" srcId="{35953795-DE67-4309-BB3B-74E3216F8B72}" destId="{683F427B-1477-4F4C-87DA-26545115340F}" srcOrd="8" destOrd="0" presId="urn:microsoft.com/office/officeart/2005/8/layout/list1"/>
    <dgm:cxn modelId="{F12BC116-F3FA-4AEA-A454-ABE317B6B0F7}" type="presParOf" srcId="{683F427B-1477-4F4C-87DA-26545115340F}" destId="{CA3528E3-F5A2-4558-A184-86B2896C6B00}" srcOrd="0" destOrd="0" presId="urn:microsoft.com/office/officeart/2005/8/layout/list1"/>
    <dgm:cxn modelId="{33741313-34B8-4981-8788-5CDD5F311591}" type="presParOf" srcId="{683F427B-1477-4F4C-87DA-26545115340F}" destId="{B0FE173E-20EB-4E91-9F2B-D69940F1D58C}" srcOrd="1" destOrd="0" presId="urn:microsoft.com/office/officeart/2005/8/layout/list1"/>
    <dgm:cxn modelId="{B052B1E2-1CCE-4AAC-BA97-83E368E044E4}" type="presParOf" srcId="{35953795-DE67-4309-BB3B-74E3216F8B72}" destId="{7C063A3B-47C2-4F2B-B612-FEAF264CEFDC}" srcOrd="9" destOrd="0" presId="urn:microsoft.com/office/officeart/2005/8/layout/list1"/>
    <dgm:cxn modelId="{F67FCD43-F05B-424D-8E26-2BD0FF19BCCC}" type="presParOf" srcId="{35953795-DE67-4309-BB3B-74E3216F8B72}" destId="{CE4FFE09-D52B-4851-A28E-81D01CD83CC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11AE9C-26C9-4BC1-B187-6AFE3B6EA355}" type="doc">
      <dgm:prSet loTypeId="urn:microsoft.com/office/officeart/2005/8/layout/vList4" loCatId="list" qsTypeId="urn:microsoft.com/office/officeart/2005/8/quickstyle/simple1" qsCatId="simple" csTypeId="urn:microsoft.com/office/officeart/2005/8/colors/accent3_2" csCatId="accent3" phldr="1"/>
      <dgm:spPr/>
      <dgm:t>
        <a:bodyPr/>
        <a:lstStyle/>
        <a:p>
          <a:endParaRPr lang="en-US"/>
        </a:p>
      </dgm:t>
    </dgm:pt>
    <dgm:pt modelId="{219B8A99-9A8D-4B1E-A76A-DFF2A4BFA34B}">
      <dgm:prSet phldrT="[Text]" custT="1"/>
      <dgm:spPr/>
      <dgm:t>
        <a:bodyPr/>
        <a:lstStyle/>
        <a:p>
          <a:r>
            <a:rPr lang="en-US" sz="2800" b="1" dirty="0"/>
            <a:t>Instruction &amp; Research</a:t>
          </a:r>
        </a:p>
      </dgm:t>
    </dgm:pt>
    <dgm:pt modelId="{278DDFA8-C7FC-40D4-96C8-9BEA424989CB}" type="parTrans" cxnId="{D04DBA1F-BEAF-49CE-A6DB-EFE7FE5A977F}">
      <dgm:prSet/>
      <dgm:spPr/>
      <dgm:t>
        <a:bodyPr/>
        <a:lstStyle/>
        <a:p>
          <a:endParaRPr lang="en-US" sz="2800" b="1"/>
        </a:p>
      </dgm:t>
    </dgm:pt>
    <dgm:pt modelId="{AFF41E18-0511-491E-A3EB-2CA188D27A09}" type="sibTrans" cxnId="{D04DBA1F-BEAF-49CE-A6DB-EFE7FE5A977F}">
      <dgm:prSet/>
      <dgm:spPr/>
      <dgm:t>
        <a:bodyPr/>
        <a:lstStyle/>
        <a:p>
          <a:endParaRPr lang="en-US" sz="2800" b="1"/>
        </a:p>
      </dgm:t>
    </dgm:pt>
    <dgm:pt modelId="{4A5FCA08-3B2C-449C-8045-F39F46B3D734}">
      <dgm:prSet phldrT="[Text]" custT="1"/>
      <dgm:spPr/>
      <dgm:t>
        <a:bodyPr/>
        <a:lstStyle/>
        <a:p>
          <a:r>
            <a:rPr lang="en-US" sz="2800" b="1" dirty="0"/>
            <a:t>Administration</a:t>
          </a:r>
        </a:p>
      </dgm:t>
    </dgm:pt>
    <dgm:pt modelId="{B9E3B7DC-1B31-448B-AA57-114EAA23067B}" type="parTrans" cxnId="{8B21AEC6-39AB-44DA-A79C-BC381516C55F}">
      <dgm:prSet/>
      <dgm:spPr/>
      <dgm:t>
        <a:bodyPr/>
        <a:lstStyle/>
        <a:p>
          <a:endParaRPr lang="en-US" sz="2800" b="1"/>
        </a:p>
      </dgm:t>
    </dgm:pt>
    <dgm:pt modelId="{15E5674A-033C-43C2-9846-9F2010847347}" type="sibTrans" cxnId="{8B21AEC6-39AB-44DA-A79C-BC381516C55F}">
      <dgm:prSet/>
      <dgm:spPr/>
      <dgm:t>
        <a:bodyPr/>
        <a:lstStyle/>
        <a:p>
          <a:endParaRPr lang="en-US" sz="2800" b="1"/>
        </a:p>
      </dgm:t>
    </dgm:pt>
    <dgm:pt modelId="{6E89ED4B-B65A-48A0-8AB8-98CDD18F2914}">
      <dgm:prSet phldrT="[Text]" custT="1"/>
      <dgm:spPr/>
      <dgm:t>
        <a:bodyPr/>
        <a:lstStyle/>
        <a:p>
          <a:r>
            <a:rPr lang="en-US" sz="2800" b="1" dirty="0"/>
            <a:t>Housing &amp; Food Service</a:t>
          </a:r>
        </a:p>
      </dgm:t>
    </dgm:pt>
    <dgm:pt modelId="{BFE94280-D9BD-4387-96BB-109E354FA1DF}" type="parTrans" cxnId="{E6A1F377-2645-4272-B3EB-90D511D8455D}">
      <dgm:prSet/>
      <dgm:spPr/>
      <dgm:t>
        <a:bodyPr/>
        <a:lstStyle/>
        <a:p>
          <a:endParaRPr lang="en-US" sz="2800" b="1"/>
        </a:p>
      </dgm:t>
    </dgm:pt>
    <dgm:pt modelId="{8C239055-F1AA-4FBE-B0F0-A05D8E5EDBB9}" type="sibTrans" cxnId="{E6A1F377-2645-4272-B3EB-90D511D8455D}">
      <dgm:prSet/>
      <dgm:spPr/>
      <dgm:t>
        <a:bodyPr/>
        <a:lstStyle/>
        <a:p>
          <a:endParaRPr lang="en-US" sz="2800" b="1"/>
        </a:p>
      </dgm:t>
    </dgm:pt>
    <dgm:pt modelId="{9EF7F207-8E08-4623-96FC-7FCB5DD634B5}">
      <dgm:prSet phldrT="[Text]" custT="1"/>
      <dgm:spPr/>
      <dgm:t>
        <a:bodyPr/>
        <a:lstStyle/>
        <a:p>
          <a:r>
            <a:rPr lang="en-US" sz="2800" b="1" dirty="0"/>
            <a:t>Support &amp; Safety</a:t>
          </a:r>
        </a:p>
      </dgm:t>
    </dgm:pt>
    <dgm:pt modelId="{94CC4AE7-87B5-4DB7-A5DF-3AFB6FB7D547}" type="parTrans" cxnId="{969A5129-8A09-41D9-9D7F-F951B098F7CE}">
      <dgm:prSet/>
      <dgm:spPr/>
      <dgm:t>
        <a:bodyPr/>
        <a:lstStyle/>
        <a:p>
          <a:endParaRPr lang="en-US" sz="2800" b="1"/>
        </a:p>
      </dgm:t>
    </dgm:pt>
    <dgm:pt modelId="{18C716C0-B8C7-4E6C-A570-4DD85B5D27C6}" type="sibTrans" cxnId="{969A5129-8A09-41D9-9D7F-F951B098F7CE}">
      <dgm:prSet/>
      <dgm:spPr/>
      <dgm:t>
        <a:bodyPr/>
        <a:lstStyle/>
        <a:p>
          <a:endParaRPr lang="en-US" sz="2800" b="1"/>
        </a:p>
      </dgm:t>
    </dgm:pt>
    <dgm:pt modelId="{65A326CD-C949-492C-BB6B-FB930DD70975}">
      <dgm:prSet phldrT="[Text]" custT="1"/>
      <dgm:spPr/>
      <dgm:t>
        <a:bodyPr/>
        <a:lstStyle/>
        <a:p>
          <a:r>
            <a:rPr lang="en-US" sz="2800" b="1" dirty="0"/>
            <a:t>Communication</a:t>
          </a:r>
        </a:p>
      </dgm:t>
    </dgm:pt>
    <dgm:pt modelId="{3D61C603-C4BA-4278-9F07-C723EB982824}" type="parTrans" cxnId="{1E4E4F3E-2860-46E9-B22E-5000220C31E8}">
      <dgm:prSet/>
      <dgm:spPr/>
      <dgm:t>
        <a:bodyPr/>
        <a:lstStyle/>
        <a:p>
          <a:endParaRPr lang="en-US" sz="2800" b="1"/>
        </a:p>
      </dgm:t>
    </dgm:pt>
    <dgm:pt modelId="{31213C8C-D27A-4B65-901A-101359DB0852}" type="sibTrans" cxnId="{1E4E4F3E-2860-46E9-B22E-5000220C31E8}">
      <dgm:prSet/>
      <dgm:spPr/>
      <dgm:t>
        <a:bodyPr/>
        <a:lstStyle/>
        <a:p>
          <a:endParaRPr lang="en-US" sz="2800" b="1"/>
        </a:p>
      </dgm:t>
    </dgm:pt>
    <dgm:pt modelId="{84EF1F94-D38B-445C-BF82-28238C4C253E}" type="pres">
      <dgm:prSet presAssocID="{1611AE9C-26C9-4BC1-B187-6AFE3B6EA355}" presName="linear" presStyleCnt="0">
        <dgm:presLayoutVars>
          <dgm:dir/>
          <dgm:resizeHandles val="exact"/>
        </dgm:presLayoutVars>
      </dgm:prSet>
      <dgm:spPr/>
    </dgm:pt>
    <dgm:pt modelId="{2BC9306D-CC97-462C-8A67-795700E3F296}" type="pres">
      <dgm:prSet presAssocID="{219B8A99-9A8D-4B1E-A76A-DFF2A4BFA34B}" presName="comp" presStyleCnt="0"/>
      <dgm:spPr/>
    </dgm:pt>
    <dgm:pt modelId="{A11DB06D-038B-41B3-9A15-09E1F7571771}" type="pres">
      <dgm:prSet presAssocID="{219B8A99-9A8D-4B1E-A76A-DFF2A4BFA34B}" presName="box" presStyleLbl="node1" presStyleIdx="0" presStyleCnt="5"/>
      <dgm:spPr/>
    </dgm:pt>
    <dgm:pt modelId="{E6EC2D36-C703-4F4D-9432-7667A7F4B179}" type="pres">
      <dgm:prSet presAssocID="{219B8A99-9A8D-4B1E-A76A-DFF2A4BFA34B}" presName="img" presStyleLbl="fgImgPlace1" presStyleIdx="0" presStyleCnt="5"/>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9341" r="29341"/>
          </a:stretch>
        </a:blipFill>
      </dgm:spPr>
      <dgm:extLst>
        <a:ext uri="{E40237B7-FDA0-4F09-8148-C483321AD2D9}">
          <dgm14:cNvPr xmlns:dgm14="http://schemas.microsoft.com/office/drawing/2010/diagram" id="0" name="" descr="Classroom with solid fill"/>
        </a:ext>
      </dgm:extLst>
    </dgm:pt>
    <dgm:pt modelId="{550978DA-6D8B-4358-96AE-415217A8A659}" type="pres">
      <dgm:prSet presAssocID="{219B8A99-9A8D-4B1E-A76A-DFF2A4BFA34B}" presName="text" presStyleLbl="node1" presStyleIdx="0" presStyleCnt="5">
        <dgm:presLayoutVars>
          <dgm:bulletEnabled val="1"/>
        </dgm:presLayoutVars>
      </dgm:prSet>
      <dgm:spPr/>
    </dgm:pt>
    <dgm:pt modelId="{FFCABE64-0372-472B-A81C-AC043C68F18D}" type="pres">
      <dgm:prSet presAssocID="{AFF41E18-0511-491E-A3EB-2CA188D27A09}" presName="spacer" presStyleCnt="0"/>
      <dgm:spPr/>
    </dgm:pt>
    <dgm:pt modelId="{A863497E-0149-4326-8D9D-E6CD501CBB32}" type="pres">
      <dgm:prSet presAssocID="{4A5FCA08-3B2C-449C-8045-F39F46B3D734}" presName="comp" presStyleCnt="0"/>
      <dgm:spPr/>
    </dgm:pt>
    <dgm:pt modelId="{188136F9-408E-4C21-B0DE-6E51E3522DE0}" type="pres">
      <dgm:prSet presAssocID="{4A5FCA08-3B2C-449C-8045-F39F46B3D734}" presName="box" presStyleLbl="node1" presStyleIdx="1" presStyleCnt="5"/>
      <dgm:spPr/>
    </dgm:pt>
    <dgm:pt modelId="{4F34CCF5-9E28-4C26-A985-2060622B3481}" type="pres">
      <dgm:prSet presAssocID="{4A5FCA08-3B2C-449C-8045-F39F46B3D734}" presName="img" presStyleLbl="fgImgPlace1" presStyleIdx="1" presStyleCnt="5"/>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9341" r="29341"/>
          </a:stretch>
        </a:blipFill>
      </dgm:spPr>
      <dgm:extLst>
        <a:ext uri="{E40237B7-FDA0-4F09-8148-C483321AD2D9}">
          <dgm14:cNvPr xmlns:dgm14="http://schemas.microsoft.com/office/drawing/2010/diagram" id="0" name="" descr="Hierarchy with solid fill"/>
        </a:ext>
      </dgm:extLst>
    </dgm:pt>
    <dgm:pt modelId="{C92C4363-F3C2-434E-8DD4-4568C61F6A26}" type="pres">
      <dgm:prSet presAssocID="{4A5FCA08-3B2C-449C-8045-F39F46B3D734}" presName="text" presStyleLbl="node1" presStyleIdx="1" presStyleCnt="5">
        <dgm:presLayoutVars>
          <dgm:bulletEnabled val="1"/>
        </dgm:presLayoutVars>
      </dgm:prSet>
      <dgm:spPr/>
    </dgm:pt>
    <dgm:pt modelId="{E6B24442-4649-42E5-AB50-B578242019EB}" type="pres">
      <dgm:prSet presAssocID="{15E5674A-033C-43C2-9846-9F2010847347}" presName="spacer" presStyleCnt="0"/>
      <dgm:spPr/>
    </dgm:pt>
    <dgm:pt modelId="{D71511E1-5DBA-4A4A-AC6E-D561649BF9CB}" type="pres">
      <dgm:prSet presAssocID="{6E89ED4B-B65A-48A0-8AB8-98CDD18F2914}" presName="comp" presStyleCnt="0"/>
      <dgm:spPr/>
    </dgm:pt>
    <dgm:pt modelId="{AF4788F3-C235-4D70-91A7-CB79D3DCAC93}" type="pres">
      <dgm:prSet presAssocID="{6E89ED4B-B65A-48A0-8AB8-98CDD18F2914}" presName="box" presStyleLbl="node1" presStyleIdx="2" presStyleCnt="5"/>
      <dgm:spPr/>
    </dgm:pt>
    <dgm:pt modelId="{B56A2514-6209-49CF-9A07-BBC3BF9CC134}" type="pres">
      <dgm:prSet presAssocID="{6E89ED4B-B65A-48A0-8AB8-98CDD18F2914}" presName="img" presStyleLbl="fgImgPlace1" presStyleIdx="2" presStyleCnt="5"/>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9341" r="29341"/>
          </a:stretch>
        </a:blipFill>
      </dgm:spPr>
      <dgm:extLst>
        <a:ext uri="{E40237B7-FDA0-4F09-8148-C483321AD2D9}">
          <dgm14:cNvPr xmlns:dgm14="http://schemas.microsoft.com/office/drawing/2010/diagram" id="0" name="" descr="Fork and knife with solid fill"/>
        </a:ext>
      </dgm:extLst>
    </dgm:pt>
    <dgm:pt modelId="{B151F4F2-8CD4-47E8-A940-9410775F435A}" type="pres">
      <dgm:prSet presAssocID="{6E89ED4B-B65A-48A0-8AB8-98CDD18F2914}" presName="text" presStyleLbl="node1" presStyleIdx="2" presStyleCnt="5">
        <dgm:presLayoutVars>
          <dgm:bulletEnabled val="1"/>
        </dgm:presLayoutVars>
      </dgm:prSet>
      <dgm:spPr/>
    </dgm:pt>
    <dgm:pt modelId="{AC539FDD-73AB-4D95-96DB-D977914CA38A}" type="pres">
      <dgm:prSet presAssocID="{8C239055-F1AA-4FBE-B0F0-A05D8E5EDBB9}" presName="spacer" presStyleCnt="0"/>
      <dgm:spPr/>
    </dgm:pt>
    <dgm:pt modelId="{8A3C6EDC-F991-404B-8ED5-CDC3A39DEA7A}" type="pres">
      <dgm:prSet presAssocID="{9EF7F207-8E08-4623-96FC-7FCB5DD634B5}" presName="comp" presStyleCnt="0"/>
      <dgm:spPr/>
    </dgm:pt>
    <dgm:pt modelId="{13C4A97C-ACFF-4270-B334-CC2381895DDC}" type="pres">
      <dgm:prSet presAssocID="{9EF7F207-8E08-4623-96FC-7FCB5DD634B5}" presName="box" presStyleLbl="node1" presStyleIdx="3" presStyleCnt="5"/>
      <dgm:spPr/>
    </dgm:pt>
    <dgm:pt modelId="{A334394A-D50C-42DB-95BA-FF8E2704FFBB}" type="pres">
      <dgm:prSet presAssocID="{9EF7F207-8E08-4623-96FC-7FCB5DD634B5}" presName="img" presStyleLbl="fgImgPlace1" presStyleIdx="3" presStyleCnt="5"/>
      <dgm:spPr>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9341" r="29341"/>
          </a:stretch>
        </a:blipFill>
      </dgm:spPr>
      <dgm:extLst>
        <a:ext uri="{E40237B7-FDA0-4F09-8148-C483321AD2D9}">
          <dgm14:cNvPr xmlns:dgm14="http://schemas.microsoft.com/office/drawing/2010/diagram" id="0" name="" descr="Shield Tick with solid fill"/>
        </a:ext>
      </dgm:extLst>
    </dgm:pt>
    <dgm:pt modelId="{B7073950-1478-42A2-83DB-5574CCB20177}" type="pres">
      <dgm:prSet presAssocID="{9EF7F207-8E08-4623-96FC-7FCB5DD634B5}" presName="text" presStyleLbl="node1" presStyleIdx="3" presStyleCnt="5">
        <dgm:presLayoutVars>
          <dgm:bulletEnabled val="1"/>
        </dgm:presLayoutVars>
      </dgm:prSet>
      <dgm:spPr/>
    </dgm:pt>
    <dgm:pt modelId="{03ED2FD2-ACD2-416C-8B65-00F85650DEF2}" type="pres">
      <dgm:prSet presAssocID="{18C716C0-B8C7-4E6C-A570-4DD85B5D27C6}" presName="spacer" presStyleCnt="0"/>
      <dgm:spPr/>
    </dgm:pt>
    <dgm:pt modelId="{2B1AD666-8C4A-42A8-A0CA-6F46A3FCDA8C}" type="pres">
      <dgm:prSet presAssocID="{65A326CD-C949-492C-BB6B-FB930DD70975}" presName="comp" presStyleCnt="0"/>
      <dgm:spPr/>
    </dgm:pt>
    <dgm:pt modelId="{2B44F657-ABD9-4EC3-8C64-D058A7DB3C9E}" type="pres">
      <dgm:prSet presAssocID="{65A326CD-C949-492C-BB6B-FB930DD70975}" presName="box" presStyleLbl="node1" presStyleIdx="4" presStyleCnt="5"/>
      <dgm:spPr/>
    </dgm:pt>
    <dgm:pt modelId="{E661D5E7-C424-4BFC-8C81-6DCC8DC49196}" type="pres">
      <dgm:prSet presAssocID="{65A326CD-C949-492C-BB6B-FB930DD70975}" presName="img" presStyleLbl="fgImgPlace1" presStyleIdx="4" presStyleCnt="5"/>
      <dgm:spPr>
        <a:blipFill dpi="0"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9341" r="29341"/>
          </a:stretch>
        </a:blipFill>
      </dgm:spPr>
      <dgm:extLst>
        <a:ext uri="{E40237B7-FDA0-4F09-8148-C483321AD2D9}">
          <dgm14:cNvPr xmlns:dgm14="http://schemas.microsoft.com/office/drawing/2010/diagram" id="0" name="" descr="Chat with solid fill"/>
        </a:ext>
      </dgm:extLst>
    </dgm:pt>
    <dgm:pt modelId="{33451916-E1D8-4B58-B663-BAA2009D7CDC}" type="pres">
      <dgm:prSet presAssocID="{65A326CD-C949-492C-BB6B-FB930DD70975}" presName="text" presStyleLbl="node1" presStyleIdx="4" presStyleCnt="5">
        <dgm:presLayoutVars>
          <dgm:bulletEnabled val="1"/>
        </dgm:presLayoutVars>
      </dgm:prSet>
      <dgm:spPr/>
    </dgm:pt>
  </dgm:ptLst>
  <dgm:cxnLst>
    <dgm:cxn modelId="{5CD0560D-5D54-4722-B820-834859BE66E6}" type="presOf" srcId="{4A5FCA08-3B2C-449C-8045-F39F46B3D734}" destId="{188136F9-408E-4C21-B0DE-6E51E3522DE0}" srcOrd="0" destOrd="0" presId="urn:microsoft.com/office/officeart/2005/8/layout/vList4"/>
    <dgm:cxn modelId="{61237410-2E59-4DD4-8BF1-3FE52071388B}" type="presOf" srcId="{1611AE9C-26C9-4BC1-B187-6AFE3B6EA355}" destId="{84EF1F94-D38B-445C-BF82-28238C4C253E}" srcOrd="0" destOrd="0" presId="urn:microsoft.com/office/officeart/2005/8/layout/vList4"/>
    <dgm:cxn modelId="{4AC7521C-E05E-4AAF-ADC9-F3ED20272D8B}" type="presOf" srcId="{6E89ED4B-B65A-48A0-8AB8-98CDD18F2914}" destId="{AF4788F3-C235-4D70-91A7-CB79D3DCAC93}" srcOrd="0" destOrd="0" presId="urn:microsoft.com/office/officeart/2005/8/layout/vList4"/>
    <dgm:cxn modelId="{D04DBA1F-BEAF-49CE-A6DB-EFE7FE5A977F}" srcId="{1611AE9C-26C9-4BC1-B187-6AFE3B6EA355}" destId="{219B8A99-9A8D-4B1E-A76A-DFF2A4BFA34B}" srcOrd="0" destOrd="0" parTransId="{278DDFA8-C7FC-40D4-96C8-9BEA424989CB}" sibTransId="{AFF41E18-0511-491E-A3EB-2CA188D27A09}"/>
    <dgm:cxn modelId="{F179D722-796C-4D2C-B532-76644B8D589F}" type="presOf" srcId="{219B8A99-9A8D-4B1E-A76A-DFF2A4BFA34B}" destId="{A11DB06D-038B-41B3-9A15-09E1F7571771}" srcOrd="0" destOrd="0" presId="urn:microsoft.com/office/officeart/2005/8/layout/vList4"/>
    <dgm:cxn modelId="{3C860B27-14CF-41E4-8582-600DF815277F}" type="presOf" srcId="{6E89ED4B-B65A-48A0-8AB8-98CDD18F2914}" destId="{B151F4F2-8CD4-47E8-A940-9410775F435A}" srcOrd="1" destOrd="0" presId="urn:microsoft.com/office/officeart/2005/8/layout/vList4"/>
    <dgm:cxn modelId="{969A5129-8A09-41D9-9D7F-F951B098F7CE}" srcId="{1611AE9C-26C9-4BC1-B187-6AFE3B6EA355}" destId="{9EF7F207-8E08-4623-96FC-7FCB5DD634B5}" srcOrd="3" destOrd="0" parTransId="{94CC4AE7-87B5-4DB7-A5DF-3AFB6FB7D547}" sibTransId="{18C716C0-B8C7-4E6C-A570-4DD85B5D27C6}"/>
    <dgm:cxn modelId="{1E4E4F3E-2860-46E9-B22E-5000220C31E8}" srcId="{1611AE9C-26C9-4BC1-B187-6AFE3B6EA355}" destId="{65A326CD-C949-492C-BB6B-FB930DD70975}" srcOrd="4" destOrd="0" parTransId="{3D61C603-C4BA-4278-9F07-C723EB982824}" sibTransId="{31213C8C-D27A-4B65-901A-101359DB0852}"/>
    <dgm:cxn modelId="{68638460-CA23-4116-B9B9-21D2667BD891}" type="presOf" srcId="{4A5FCA08-3B2C-449C-8045-F39F46B3D734}" destId="{C92C4363-F3C2-434E-8DD4-4568C61F6A26}" srcOrd="1" destOrd="0" presId="urn:microsoft.com/office/officeart/2005/8/layout/vList4"/>
    <dgm:cxn modelId="{BB980970-E7CD-4AD7-9FAA-601841B32069}" type="presOf" srcId="{9EF7F207-8E08-4623-96FC-7FCB5DD634B5}" destId="{13C4A97C-ACFF-4270-B334-CC2381895DDC}" srcOrd="0" destOrd="0" presId="urn:microsoft.com/office/officeart/2005/8/layout/vList4"/>
    <dgm:cxn modelId="{E6A1F377-2645-4272-B3EB-90D511D8455D}" srcId="{1611AE9C-26C9-4BC1-B187-6AFE3B6EA355}" destId="{6E89ED4B-B65A-48A0-8AB8-98CDD18F2914}" srcOrd="2" destOrd="0" parTransId="{BFE94280-D9BD-4387-96BB-109E354FA1DF}" sibTransId="{8C239055-F1AA-4FBE-B0F0-A05D8E5EDBB9}"/>
    <dgm:cxn modelId="{DD18BAA3-885C-48F7-B097-DB8082A9FB82}" type="presOf" srcId="{65A326CD-C949-492C-BB6B-FB930DD70975}" destId="{33451916-E1D8-4B58-B663-BAA2009D7CDC}" srcOrd="1" destOrd="0" presId="urn:microsoft.com/office/officeart/2005/8/layout/vList4"/>
    <dgm:cxn modelId="{8B21AEC6-39AB-44DA-A79C-BC381516C55F}" srcId="{1611AE9C-26C9-4BC1-B187-6AFE3B6EA355}" destId="{4A5FCA08-3B2C-449C-8045-F39F46B3D734}" srcOrd="1" destOrd="0" parTransId="{B9E3B7DC-1B31-448B-AA57-114EAA23067B}" sibTransId="{15E5674A-033C-43C2-9846-9F2010847347}"/>
    <dgm:cxn modelId="{48D0D5C9-67DD-4C30-9737-5A8B46AAA152}" type="presOf" srcId="{9EF7F207-8E08-4623-96FC-7FCB5DD634B5}" destId="{B7073950-1478-42A2-83DB-5574CCB20177}" srcOrd="1" destOrd="0" presId="urn:microsoft.com/office/officeart/2005/8/layout/vList4"/>
    <dgm:cxn modelId="{9F1E4FD2-7634-437F-8C22-E301D9600D5F}" type="presOf" srcId="{219B8A99-9A8D-4B1E-A76A-DFF2A4BFA34B}" destId="{550978DA-6D8B-4358-96AE-415217A8A659}" srcOrd="1" destOrd="0" presId="urn:microsoft.com/office/officeart/2005/8/layout/vList4"/>
    <dgm:cxn modelId="{CEEF90E8-31EB-4158-A961-59823EEB2B59}" type="presOf" srcId="{65A326CD-C949-492C-BB6B-FB930DD70975}" destId="{2B44F657-ABD9-4EC3-8C64-D058A7DB3C9E}" srcOrd="0" destOrd="0" presId="urn:microsoft.com/office/officeart/2005/8/layout/vList4"/>
    <dgm:cxn modelId="{57459B59-7324-4369-B633-258AC46BF671}" type="presParOf" srcId="{84EF1F94-D38B-445C-BF82-28238C4C253E}" destId="{2BC9306D-CC97-462C-8A67-795700E3F296}" srcOrd="0" destOrd="0" presId="urn:microsoft.com/office/officeart/2005/8/layout/vList4"/>
    <dgm:cxn modelId="{859B0BA8-CCC4-48D0-91C5-1A1319386591}" type="presParOf" srcId="{2BC9306D-CC97-462C-8A67-795700E3F296}" destId="{A11DB06D-038B-41B3-9A15-09E1F7571771}" srcOrd="0" destOrd="0" presId="urn:microsoft.com/office/officeart/2005/8/layout/vList4"/>
    <dgm:cxn modelId="{6627A5C5-8BC1-4BAE-80CC-01D5BD6BFD9F}" type="presParOf" srcId="{2BC9306D-CC97-462C-8A67-795700E3F296}" destId="{E6EC2D36-C703-4F4D-9432-7667A7F4B179}" srcOrd="1" destOrd="0" presId="urn:microsoft.com/office/officeart/2005/8/layout/vList4"/>
    <dgm:cxn modelId="{59CD6F93-E927-41AB-AD14-8EF5962D8DF2}" type="presParOf" srcId="{2BC9306D-CC97-462C-8A67-795700E3F296}" destId="{550978DA-6D8B-4358-96AE-415217A8A659}" srcOrd="2" destOrd="0" presId="urn:microsoft.com/office/officeart/2005/8/layout/vList4"/>
    <dgm:cxn modelId="{3663FB0F-67CB-4BAE-95AC-E0715811969E}" type="presParOf" srcId="{84EF1F94-D38B-445C-BF82-28238C4C253E}" destId="{FFCABE64-0372-472B-A81C-AC043C68F18D}" srcOrd="1" destOrd="0" presId="urn:microsoft.com/office/officeart/2005/8/layout/vList4"/>
    <dgm:cxn modelId="{97A62A25-A26A-4060-8023-C3F146B6142F}" type="presParOf" srcId="{84EF1F94-D38B-445C-BF82-28238C4C253E}" destId="{A863497E-0149-4326-8D9D-E6CD501CBB32}" srcOrd="2" destOrd="0" presId="urn:microsoft.com/office/officeart/2005/8/layout/vList4"/>
    <dgm:cxn modelId="{19C04C98-5200-4E95-96FA-CD59F719E958}" type="presParOf" srcId="{A863497E-0149-4326-8D9D-E6CD501CBB32}" destId="{188136F9-408E-4C21-B0DE-6E51E3522DE0}" srcOrd="0" destOrd="0" presId="urn:microsoft.com/office/officeart/2005/8/layout/vList4"/>
    <dgm:cxn modelId="{83033B3C-BD78-478A-A645-EB4478FED7BF}" type="presParOf" srcId="{A863497E-0149-4326-8D9D-E6CD501CBB32}" destId="{4F34CCF5-9E28-4C26-A985-2060622B3481}" srcOrd="1" destOrd="0" presId="urn:microsoft.com/office/officeart/2005/8/layout/vList4"/>
    <dgm:cxn modelId="{A1B89419-F5AA-4D13-8202-F1447844CB9C}" type="presParOf" srcId="{A863497E-0149-4326-8D9D-E6CD501CBB32}" destId="{C92C4363-F3C2-434E-8DD4-4568C61F6A26}" srcOrd="2" destOrd="0" presId="urn:microsoft.com/office/officeart/2005/8/layout/vList4"/>
    <dgm:cxn modelId="{70E35985-3443-4928-9F51-BD6201EDF8AB}" type="presParOf" srcId="{84EF1F94-D38B-445C-BF82-28238C4C253E}" destId="{E6B24442-4649-42E5-AB50-B578242019EB}" srcOrd="3" destOrd="0" presId="urn:microsoft.com/office/officeart/2005/8/layout/vList4"/>
    <dgm:cxn modelId="{FD292571-3E4D-43FF-9FD3-971BFFA6B9C4}" type="presParOf" srcId="{84EF1F94-D38B-445C-BF82-28238C4C253E}" destId="{D71511E1-5DBA-4A4A-AC6E-D561649BF9CB}" srcOrd="4" destOrd="0" presId="urn:microsoft.com/office/officeart/2005/8/layout/vList4"/>
    <dgm:cxn modelId="{8270B0C7-3B9D-49DA-A81C-1BB978EF8382}" type="presParOf" srcId="{D71511E1-5DBA-4A4A-AC6E-D561649BF9CB}" destId="{AF4788F3-C235-4D70-91A7-CB79D3DCAC93}" srcOrd="0" destOrd="0" presId="urn:microsoft.com/office/officeart/2005/8/layout/vList4"/>
    <dgm:cxn modelId="{E6633D28-6937-4746-8240-2A7C680D1984}" type="presParOf" srcId="{D71511E1-5DBA-4A4A-AC6E-D561649BF9CB}" destId="{B56A2514-6209-49CF-9A07-BBC3BF9CC134}" srcOrd="1" destOrd="0" presId="urn:microsoft.com/office/officeart/2005/8/layout/vList4"/>
    <dgm:cxn modelId="{31230362-07EF-40DD-A86A-EDE23CAEB0CC}" type="presParOf" srcId="{D71511E1-5DBA-4A4A-AC6E-D561649BF9CB}" destId="{B151F4F2-8CD4-47E8-A940-9410775F435A}" srcOrd="2" destOrd="0" presId="urn:microsoft.com/office/officeart/2005/8/layout/vList4"/>
    <dgm:cxn modelId="{BA708F35-62DC-4E0B-9A71-B4C834A016FD}" type="presParOf" srcId="{84EF1F94-D38B-445C-BF82-28238C4C253E}" destId="{AC539FDD-73AB-4D95-96DB-D977914CA38A}" srcOrd="5" destOrd="0" presId="urn:microsoft.com/office/officeart/2005/8/layout/vList4"/>
    <dgm:cxn modelId="{0D30785C-ABA1-46C4-BFC5-76A5044AE675}" type="presParOf" srcId="{84EF1F94-D38B-445C-BF82-28238C4C253E}" destId="{8A3C6EDC-F991-404B-8ED5-CDC3A39DEA7A}" srcOrd="6" destOrd="0" presId="urn:microsoft.com/office/officeart/2005/8/layout/vList4"/>
    <dgm:cxn modelId="{D9388D7B-5BAA-4520-9967-6CE44FFBF825}" type="presParOf" srcId="{8A3C6EDC-F991-404B-8ED5-CDC3A39DEA7A}" destId="{13C4A97C-ACFF-4270-B334-CC2381895DDC}" srcOrd="0" destOrd="0" presId="urn:microsoft.com/office/officeart/2005/8/layout/vList4"/>
    <dgm:cxn modelId="{345B83DA-5C6F-4749-8C6C-95C5807CEC8F}" type="presParOf" srcId="{8A3C6EDC-F991-404B-8ED5-CDC3A39DEA7A}" destId="{A334394A-D50C-42DB-95BA-FF8E2704FFBB}" srcOrd="1" destOrd="0" presId="urn:microsoft.com/office/officeart/2005/8/layout/vList4"/>
    <dgm:cxn modelId="{421B1040-2613-4896-AA3A-9DA6C0105D77}" type="presParOf" srcId="{8A3C6EDC-F991-404B-8ED5-CDC3A39DEA7A}" destId="{B7073950-1478-42A2-83DB-5574CCB20177}" srcOrd="2" destOrd="0" presId="urn:microsoft.com/office/officeart/2005/8/layout/vList4"/>
    <dgm:cxn modelId="{1BF6CC00-7051-4731-BA39-A1F276079693}" type="presParOf" srcId="{84EF1F94-D38B-445C-BF82-28238C4C253E}" destId="{03ED2FD2-ACD2-416C-8B65-00F85650DEF2}" srcOrd="7" destOrd="0" presId="urn:microsoft.com/office/officeart/2005/8/layout/vList4"/>
    <dgm:cxn modelId="{38D6591B-B0DE-43F0-BB5A-078C167429E8}" type="presParOf" srcId="{84EF1F94-D38B-445C-BF82-28238C4C253E}" destId="{2B1AD666-8C4A-42A8-A0CA-6F46A3FCDA8C}" srcOrd="8" destOrd="0" presId="urn:microsoft.com/office/officeart/2005/8/layout/vList4"/>
    <dgm:cxn modelId="{718DEA07-0AB1-4CE9-B2EC-F1F7D919447B}" type="presParOf" srcId="{2B1AD666-8C4A-42A8-A0CA-6F46A3FCDA8C}" destId="{2B44F657-ABD9-4EC3-8C64-D058A7DB3C9E}" srcOrd="0" destOrd="0" presId="urn:microsoft.com/office/officeart/2005/8/layout/vList4"/>
    <dgm:cxn modelId="{B370C676-11C4-470C-90AE-D24A3E5A758D}" type="presParOf" srcId="{2B1AD666-8C4A-42A8-A0CA-6F46A3FCDA8C}" destId="{E661D5E7-C424-4BFC-8C81-6DCC8DC49196}" srcOrd="1" destOrd="0" presId="urn:microsoft.com/office/officeart/2005/8/layout/vList4"/>
    <dgm:cxn modelId="{8C91EA47-C4E3-44DE-9036-31D7702933D2}" type="presParOf" srcId="{2B1AD666-8C4A-42A8-A0CA-6F46A3FCDA8C}" destId="{33451916-E1D8-4B58-B663-BAA2009D7CD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C4274D-E406-4877-A69D-44EB181E9E1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618D069-4E8D-48EB-9A60-8CD882ACF4AD}">
      <dgm:prSet phldrT="[Text]" custT="1"/>
      <dgm:spPr/>
      <dgm:t>
        <a:bodyPr/>
        <a:lstStyle/>
        <a:p>
          <a:r>
            <a:rPr lang="en-US" sz="3200" dirty="0"/>
            <a:t> </a:t>
          </a:r>
        </a:p>
      </dgm:t>
      <dgm:extLst>
        <a:ext uri="{E40237B7-FDA0-4F09-8148-C483321AD2D9}">
          <dgm14:cNvPr xmlns:dgm14="http://schemas.microsoft.com/office/drawing/2010/diagram" id="0" name="" descr="down arrows."/>
        </a:ext>
      </dgm:extLst>
    </dgm:pt>
    <dgm:pt modelId="{91F0AD31-C619-4DE5-9B8B-FA7F57F7317E}" type="parTrans" cxnId="{3FAB38EC-E92F-4AFB-A72D-E6A39BD5221F}">
      <dgm:prSet/>
      <dgm:spPr/>
      <dgm:t>
        <a:bodyPr/>
        <a:lstStyle/>
        <a:p>
          <a:endParaRPr lang="en-US" sz="2000"/>
        </a:p>
      </dgm:t>
    </dgm:pt>
    <dgm:pt modelId="{E1168A90-9E8D-486D-9314-875B6B28C458}" type="sibTrans" cxnId="{3FAB38EC-E92F-4AFB-A72D-E6A39BD5221F}">
      <dgm:prSet/>
      <dgm:spPr/>
      <dgm:t>
        <a:bodyPr/>
        <a:lstStyle/>
        <a:p>
          <a:endParaRPr lang="en-US" sz="2000"/>
        </a:p>
      </dgm:t>
    </dgm:pt>
    <dgm:pt modelId="{F65F1905-8DAA-44DE-A059-74161097DAB4}">
      <dgm:prSet phldrT="[Text]" custT="1"/>
      <dgm:spPr/>
      <dgm:t>
        <a:bodyPr/>
        <a:lstStyle/>
        <a:p>
          <a:r>
            <a:rPr lang="en-US" sz="3200" dirty="0"/>
            <a:t> </a:t>
          </a:r>
        </a:p>
      </dgm:t>
      <dgm:extLst>
        <a:ext uri="{E40237B7-FDA0-4F09-8148-C483321AD2D9}">
          <dgm14:cNvPr xmlns:dgm14="http://schemas.microsoft.com/office/drawing/2010/diagram" id="0" name="" descr="down arrows."/>
        </a:ext>
      </dgm:extLst>
    </dgm:pt>
    <dgm:pt modelId="{D61FB749-5132-413E-9E01-D3F95AF34DF3}" type="parTrans" cxnId="{F2B759BD-4F3D-4021-9B7B-CB318D2D37BE}">
      <dgm:prSet/>
      <dgm:spPr/>
      <dgm:t>
        <a:bodyPr/>
        <a:lstStyle/>
        <a:p>
          <a:endParaRPr lang="en-US" sz="2000"/>
        </a:p>
      </dgm:t>
    </dgm:pt>
    <dgm:pt modelId="{95C8DD15-104A-4B3D-BD52-40408E05F7D6}" type="sibTrans" cxnId="{F2B759BD-4F3D-4021-9B7B-CB318D2D37BE}">
      <dgm:prSet/>
      <dgm:spPr/>
      <dgm:t>
        <a:bodyPr/>
        <a:lstStyle/>
        <a:p>
          <a:endParaRPr lang="en-US" sz="2000"/>
        </a:p>
      </dgm:t>
    </dgm:pt>
    <dgm:pt modelId="{AC398BCD-7C88-434C-B9C1-DA9950E3CB74}">
      <dgm:prSet phldrT="[Text]" custT="1"/>
      <dgm:spPr/>
      <dgm:t>
        <a:bodyPr/>
        <a:lstStyle/>
        <a:p>
          <a:pPr>
            <a:lnSpc>
              <a:spcPct val="80000"/>
            </a:lnSpc>
          </a:pPr>
          <a:r>
            <a:rPr lang="en-US" sz="2000" dirty="0"/>
            <a:t>How the COOP Annex will set priorities for continuing and reestablishing essential functions related to instruction, research, housing, payroll, financial aid, and IT services</a:t>
          </a:r>
        </a:p>
      </dgm:t>
      <dgm:extLst>
        <a:ext uri="{E40237B7-FDA0-4F09-8148-C483321AD2D9}">
          <dgm14:cNvPr xmlns:dgm14="http://schemas.microsoft.com/office/drawing/2010/diagram" id="0" name="" descr="boxes&#10;"/>
        </a:ext>
      </dgm:extLst>
    </dgm:pt>
    <dgm:pt modelId="{1E574CA3-4EC7-4AE9-A43C-AC8436E2BABC}" type="parTrans" cxnId="{3B437546-E02B-427D-A74E-0B3CDAE4F501}">
      <dgm:prSet/>
      <dgm:spPr/>
      <dgm:t>
        <a:bodyPr/>
        <a:lstStyle/>
        <a:p>
          <a:endParaRPr lang="en-US" sz="2000"/>
        </a:p>
      </dgm:t>
    </dgm:pt>
    <dgm:pt modelId="{C9D602A0-D615-441D-BCB4-964BBA7339E2}" type="sibTrans" cxnId="{3B437546-E02B-427D-A74E-0B3CDAE4F501}">
      <dgm:prSet/>
      <dgm:spPr/>
      <dgm:t>
        <a:bodyPr/>
        <a:lstStyle/>
        <a:p>
          <a:endParaRPr lang="en-US" sz="2000"/>
        </a:p>
      </dgm:t>
    </dgm:pt>
    <dgm:pt modelId="{B546B1E2-6E85-48ED-B692-83371A39EEEA}">
      <dgm:prSet phldrT="[Text]" custT="1"/>
      <dgm:spPr/>
      <dgm:t>
        <a:bodyPr/>
        <a:lstStyle/>
        <a:p>
          <a:r>
            <a:rPr lang="en-US" sz="3200" dirty="0"/>
            <a:t> </a:t>
          </a:r>
        </a:p>
      </dgm:t>
      <dgm:extLst>
        <a:ext uri="{E40237B7-FDA0-4F09-8148-C483321AD2D9}">
          <dgm14:cNvPr xmlns:dgm14="http://schemas.microsoft.com/office/drawing/2010/diagram" id="0" name="" descr="down arrows."/>
        </a:ext>
      </dgm:extLst>
    </dgm:pt>
    <dgm:pt modelId="{A339A718-2828-4243-9FF5-FD49EE42AEFA}" type="parTrans" cxnId="{021EEBB1-2D9A-45BF-B4CD-83177F106497}">
      <dgm:prSet/>
      <dgm:spPr/>
      <dgm:t>
        <a:bodyPr/>
        <a:lstStyle/>
        <a:p>
          <a:endParaRPr lang="en-US" sz="2000"/>
        </a:p>
      </dgm:t>
    </dgm:pt>
    <dgm:pt modelId="{1063A5A5-57E5-4BE6-8976-17013DBDA23E}" type="sibTrans" cxnId="{021EEBB1-2D9A-45BF-B4CD-83177F106497}">
      <dgm:prSet/>
      <dgm:spPr/>
      <dgm:t>
        <a:bodyPr/>
        <a:lstStyle/>
        <a:p>
          <a:endParaRPr lang="en-US" sz="2000"/>
        </a:p>
      </dgm:t>
    </dgm:pt>
    <dgm:pt modelId="{4148E66A-83ED-4CB5-9B3D-695C20030D55}">
      <dgm:prSet phldrT="[Text]" custT="1"/>
      <dgm:spPr/>
      <dgm:t>
        <a:bodyPr/>
        <a:lstStyle/>
        <a:p>
          <a:r>
            <a:rPr lang="en-US" sz="2000" dirty="0"/>
            <a:t>How the COOP Annex will ensure students receive needed services in the event of a prolonged closure</a:t>
          </a:r>
        </a:p>
      </dgm:t>
      <dgm:extLst>
        <a:ext uri="{E40237B7-FDA0-4F09-8148-C483321AD2D9}">
          <dgm14:cNvPr xmlns:dgm14="http://schemas.microsoft.com/office/drawing/2010/diagram" id="0" name="" descr="down arrows."/>
        </a:ext>
      </dgm:extLst>
    </dgm:pt>
    <dgm:pt modelId="{D1789288-C57F-45B8-A8AF-3DDF8ECD7253}" type="parTrans" cxnId="{F9D02B25-A7BE-407C-8DDF-5D9C80CF7825}">
      <dgm:prSet/>
      <dgm:spPr/>
      <dgm:t>
        <a:bodyPr/>
        <a:lstStyle/>
        <a:p>
          <a:endParaRPr lang="en-US" sz="2000"/>
        </a:p>
      </dgm:t>
    </dgm:pt>
    <dgm:pt modelId="{17F8BA79-2829-421D-9B69-F85B55145AB9}" type="sibTrans" cxnId="{F9D02B25-A7BE-407C-8DDF-5D9C80CF7825}">
      <dgm:prSet/>
      <dgm:spPr/>
      <dgm:t>
        <a:bodyPr/>
        <a:lstStyle/>
        <a:p>
          <a:endParaRPr lang="en-US" sz="2000"/>
        </a:p>
      </dgm:t>
    </dgm:pt>
    <dgm:pt modelId="{5BE7C6D8-1E0F-4DCD-BD10-11D24E44E7AF}">
      <dgm:prSet phldrT="[Text]" custT="1"/>
      <dgm:spPr/>
      <dgm:t>
        <a:bodyPr/>
        <a:lstStyle/>
        <a:p>
          <a:r>
            <a:rPr lang="en-US" sz="2000" dirty="0"/>
            <a:t>How the COOP Annex will be designed so that it can be activated at any time and sustained for up to 30 days</a:t>
          </a:r>
        </a:p>
      </dgm:t>
      <dgm:extLst>
        <a:ext uri="{E40237B7-FDA0-4F09-8148-C483321AD2D9}">
          <dgm14:cNvPr xmlns:dgm14="http://schemas.microsoft.com/office/drawing/2010/diagram" id="0" name="" descr="boxes&#10;"/>
        </a:ext>
      </dgm:extLst>
    </dgm:pt>
    <dgm:pt modelId="{46FA2D04-2DEE-4602-BC62-34A98E69D489}" type="sibTrans" cxnId="{2015F394-EAD2-41BE-A94B-6A79AB860F6C}">
      <dgm:prSet/>
      <dgm:spPr/>
      <dgm:t>
        <a:bodyPr/>
        <a:lstStyle/>
        <a:p>
          <a:endParaRPr lang="en-US" sz="2000"/>
        </a:p>
      </dgm:t>
    </dgm:pt>
    <dgm:pt modelId="{8364F00C-BAF7-4603-946D-FAEE95F85DAC}" type="parTrans" cxnId="{2015F394-EAD2-41BE-A94B-6A79AB860F6C}">
      <dgm:prSet/>
      <dgm:spPr/>
      <dgm:t>
        <a:bodyPr/>
        <a:lstStyle/>
        <a:p>
          <a:endParaRPr lang="en-US" sz="2000"/>
        </a:p>
      </dgm:t>
    </dgm:pt>
    <dgm:pt modelId="{28562B4F-EF95-437F-8B8E-9692CF275DA0}" type="pres">
      <dgm:prSet presAssocID="{C9C4274D-E406-4877-A69D-44EB181E9E19}" presName="linear" presStyleCnt="0">
        <dgm:presLayoutVars>
          <dgm:dir/>
          <dgm:animLvl val="lvl"/>
          <dgm:resizeHandles val="exact"/>
        </dgm:presLayoutVars>
      </dgm:prSet>
      <dgm:spPr/>
    </dgm:pt>
    <dgm:pt modelId="{F78C6768-A1E2-4397-AC89-34DA4AE42B60}" type="pres">
      <dgm:prSet presAssocID="{A618D069-4E8D-48EB-9A60-8CD882ACF4AD}" presName="parentLin" presStyleCnt="0"/>
      <dgm:spPr/>
    </dgm:pt>
    <dgm:pt modelId="{18DA80FE-BC37-4B45-818E-F4CC043CF9CC}" type="pres">
      <dgm:prSet presAssocID="{A618D069-4E8D-48EB-9A60-8CD882ACF4AD}" presName="parentLeftMargin" presStyleLbl="node1" presStyleIdx="0" presStyleCnt="3"/>
      <dgm:spPr/>
    </dgm:pt>
    <dgm:pt modelId="{51CE5BAB-9683-4FFA-9C17-5B6FB0E7C702}" type="pres">
      <dgm:prSet presAssocID="{A618D069-4E8D-48EB-9A60-8CD882ACF4AD}" presName="parentText" presStyleLbl="node1" presStyleIdx="0" presStyleCnt="3">
        <dgm:presLayoutVars>
          <dgm:chMax val="0"/>
          <dgm:bulletEnabled val="1"/>
        </dgm:presLayoutVars>
      </dgm:prSet>
      <dgm:spPr/>
    </dgm:pt>
    <dgm:pt modelId="{73A6385F-5120-40CB-A020-38F119D820A1}" type="pres">
      <dgm:prSet presAssocID="{A618D069-4E8D-48EB-9A60-8CD882ACF4AD}" presName="negativeSpace" presStyleCnt="0"/>
      <dgm:spPr/>
    </dgm:pt>
    <dgm:pt modelId="{587F46C9-C5FC-4BE7-8D61-27B49D05A1B8}" type="pres">
      <dgm:prSet presAssocID="{A618D069-4E8D-48EB-9A60-8CD882ACF4AD}" presName="childText" presStyleLbl="conFgAcc1" presStyleIdx="0" presStyleCnt="3">
        <dgm:presLayoutVars>
          <dgm:bulletEnabled val="1"/>
        </dgm:presLayoutVars>
      </dgm:prSet>
      <dgm:spPr/>
    </dgm:pt>
    <dgm:pt modelId="{73E0C2A9-427D-4366-B881-6B994B2AB3F5}" type="pres">
      <dgm:prSet presAssocID="{E1168A90-9E8D-486D-9314-875B6B28C458}" presName="spaceBetweenRectangles" presStyleCnt="0"/>
      <dgm:spPr/>
    </dgm:pt>
    <dgm:pt modelId="{38331D4C-40A9-422F-991F-F0A3D24D56C9}" type="pres">
      <dgm:prSet presAssocID="{F65F1905-8DAA-44DE-A059-74161097DAB4}" presName="parentLin" presStyleCnt="0"/>
      <dgm:spPr/>
    </dgm:pt>
    <dgm:pt modelId="{0A4584CD-3782-4E4C-84B2-0EA12B65CB15}" type="pres">
      <dgm:prSet presAssocID="{F65F1905-8DAA-44DE-A059-74161097DAB4}" presName="parentLeftMargin" presStyleLbl="node1" presStyleIdx="0" presStyleCnt="3"/>
      <dgm:spPr/>
    </dgm:pt>
    <dgm:pt modelId="{00AECE11-B49B-4F42-98B9-ED28C00707EC}" type="pres">
      <dgm:prSet presAssocID="{F65F1905-8DAA-44DE-A059-74161097DAB4}" presName="parentText" presStyleLbl="node1" presStyleIdx="1" presStyleCnt="3">
        <dgm:presLayoutVars>
          <dgm:chMax val="0"/>
          <dgm:bulletEnabled val="1"/>
        </dgm:presLayoutVars>
      </dgm:prSet>
      <dgm:spPr/>
    </dgm:pt>
    <dgm:pt modelId="{0FEA8552-1616-411E-A551-238F9A3A9F61}" type="pres">
      <dgm:prSet presAssocID="{F65F1905-8DAA-44DE-A059-74161097DAB4}" presName="negativeSpace" presStyleCnt="0"/>
      <dgm:spPr/>
    </dgm:pt>
    <dgm:pt modelId="{78145478-DC27-40BD-880C-C5AC7507A487}" type="pres">
      <dgm:prSet presAssocID="{F65F1905-8DAA-44DE-A059-74161097DAB4}" presName="childText" presStyleLbl="conFgAcc1" presStyleIdx="1" presStyleCnt="3">
        <dgm:presLayoutVars>
          <dgm:bulletEnabled val="1"/>
        </dgm:presLayoutVars>
      </dgm:prSet>
      <dgm:spPr/>
    </dgm:pt>
    <dgm:pt modelId="{0B3B1685-6031-45AD-95DD-05D2024A2FA2}" type="pres">
      <dgm:prSet presAssocID="{95C8DD15-104A-4B3D-BD52-40408E05F7D6}" presName="spaceBetweenRectangles" presStyleCnt="0"/>
      <dgm:spPr/>
    </dgm:pt>
    <dgm:pt modelId="{A43C764D-F54E-4F9F-B4BE-44C32AE82463}" type="pres">
      <dgm:prSet presAssocID="{B546B1E2-6E85-48ED-B692-83371A39EEEA}" presName="parentLin" presStyleCnt="0"/>
      <dgm:spPr/>
    </dgm:pt>
    <dgm:pt modelId="{E0BE1659-E96E-4FF2-87B9-8A106FE48ACC}" type="pres">
      <dgm:prSet presAssocID="{B546B1E2-6E85-48ED-B692-83371A39EEEA}" presName="parentLeftMargin" presStyleLbl="node1" presStyleIdx="1" presStyleCnt="3"/>
      <dgm:spPr/>
    </dgm:pt>
    <dgm:pt modelId="{9D81119F-FDFE-459D-AF59-C096212CE06E}" type="pres">
      <dgm:prSet presAssocID="{B546B1E2-6E85-48ED-B692-83371A39EEEA}" presName="parentText" presStyleLbl="node1" presStyleIdx="2" presStyleCnt="3">
        <dgm:presLayoutVars>
          <dgm:chMax val="0"/>
          <dgm:bulletEnabled val="1"/>
        </dgm:presLayoutVars>
      </dgm:prSet>
      <dgm:spPr/>
    </dgm:pt>
    <dgm:pt modelId="{4DCF8A8C-C220-4F06-97A3-874FF14092C0}" type="pres">
      <dgm:prSet presAssocID="{B546B1E2-6E85-48ED-B692-83371A39EEEA}" presName="negativeSpace" presStyleCnt="0"/>
      <dgm:spPr/>
    </dgm:pt>
    <dgm:pt modelId="{15B76BE9-501A-4934-BD8B-61297F4A6BAC}" type="pres">
      <dgm:prSet presAssocID="{B546B1E2-6E85-48ED-B692-83371A39EEEA}" presName="childText" presStyleLbl="conFgAcc1" presStyleIdx="2" presStyleCnt="3">
        <dgm:presLayoutVars>
          <dgm:bulletEnabled val="1"/>
        </dgm:presLayoutVars>
      </dgm:prSet>
      <dgm:spPr/>
    </dgm:pt>
  </dgm:ptLst>
  <dgm:cxnLst>
    <dgm:cxn modelId="{CA906301-BA79-490D-849A-074E47CB8411}" type="presOf" srcId="{4148E66A-83ED-4CB5-9B3D-695C20030D55}" destId="{15B76BE9-501A-4934-BD8B-61297F4A6BAC}" srcOrd="0" destOrd="0" presId="urn:microsoft.com/office/officeart/2005/8/layout/list1"/>
    <dgm:cxn modelId="{C2EA420A-72B2-4D4D-A5C2-A32234E9F3C5}" type="presOf" srcId="{B546B1E2-6E85-48ED-B692-83371A39EEEA}" destId="{E0BE1659-E96E-4FF2-87B9-8A106FE48ACC}" srcOrd="0" destOrd="0" presId="urn:microsoft.com/office/officeart/2005/8/layout/list1"/>
    <dgm:cxn modelId="{813ADC13-748A-4C7F-9054-BB0C9555B08A}" type="presOf" srcId="{A618D069-4E8D-48EB-9A60-8CD882ACF4AD}" destId="{18DA80FE-BC37-4B45-818E-F4CC043CF9CC}" srcOrd="0" destOrd="0" presId="urn:microsoft.com/office/officeart/2005/8/layout/list1"/>
    <dgm:cxn modelId="{F9D02B25-A7BE-407C-8DDF-5D9C80CF7825}" srcId="{B546B1E2-6E85-48ED-B692-83371A39EEEA}" destId="{4148E66A-83ED-4CB5-9B3D-695C20030D55}" srcOrd="0" destOrd="0" parTransId="{D1789288-C57F-45B8-A8AF-3DDF8ECD7253}" sibTransId="{17F8BA79-2829-421D-9B69-F85B55145AB9}"/>
    <dgm:cxn modelId="{8BBC2464-4D2A-469E-B6A6-3CB6CFF9B53F}" type="presOf" srcId="{F65F1905-8DAA-44DE-A059-74161097DAB4}" destId="{00AECE11-B49B-4F42-98B9-ED28C00707EC}" srcOrd="1" destOrd="0" presId="urn:microsoft.com/office/officeart/2005/8/layout/list1"/>
    <dgm:cxn modelId="{3B437546-E02B-427D-A74E-0B3CDAE4F501}" srcId="{F65F1905-8DAA-44DE-A059-74161097DAB4}" destId="{AC398BCD-7C88-434C-B9C1-DA9950E3CB74}" srcOrd="0" destOrd="0" parTransId="{1E574CA3-4EC7-4AE9-A43C-AC8436E2BABC}" sibTransId="{C9D602A0-D615-441D-BCB4-964BBA7339E2}"/>
    <dgm:cxn modelId="{BE673172-8BF3-4B5A-8D69-0E9AE78DA31F}" type="presOf" srcId="{F65F1905-8DAA-44DE-A059-74161097DAB4}" destId="{0A4584CD-3782-4E4C-84B2-0EA12B65CB15}" srcOrd="0" destOrd="0" presId="urn:microsoft.com/office/officeart/2005/8/layout/list1"/>
    <dgm:cxn modelId="{0360007E-086A-41B1-A957-6BA7FBAB541D}" type="presOf" srcId="{B546B1E2-6E85-48ED-B692-83371A39EEEA}" destId="{9D81119F-FDFE-459D-AF59-C096212CE06E}" srcOrd="1" destOrd="0" presId="urn:microsoft.com/office/officeart/2005/8/layout/list1"/>
    <dgm:cxn modelId="{5B3A3787-B27C-4538-930C-001B22EE1459}" type="presOf" srcId="{5BE7C6D8-1E0F-4DCD-BD10-11D24E44E7AF}" destId="{587F46C9-C5FC-4BE7-8D61-27B49D05A1B8}" srcOrd="0" destOrd="0" presId="urn:microsoft.com/office/officeart/2005/8/layout/list1"/>
    <dgm:cxn modelId="{5838A887-F515-4611-A9A3-E8CFA3529CCD}" type="presOf" srcId="{AC398BCD-7C88-434C-B9C1-DA9950E3CB74}" destId="{78145478-DC27-40BD-880C-C5AC7507A487}" srcOrd="0" destOrd="0" presId="urn:microsoft.com/office/officeart/2005/8/layout/list1"/>
    <dgm:cxn modelId="{2015F394-EAD2-41BE-A94B-6A79AB860F6C}" srcId="{A618D069-4E8D-48EB-9A60-8CD882ACF4AD}" destId="{5BE7C6D8-1E0F-4DCD-BD10-11D24E44E7AF}" srcOrd="0" destOrd="0" parTransId="{8364F00C-BAF7-4603-946D-FAEE95F85DAC}" sibTransId="{46FA2D04-2DEE-4602-BC62-34A98E69D489}"/>
    <dgm:cxn modelId="{021EEBB1-2D9A-45BF-B4CD-83177F106497}" srcId="{C9C4274D-E406-4877-A69D-44EB181E9E19}" destId="{B546B1E2-6E85-48ED-B692-83371A39EEEA}" srcOrd="2" destOrd="0" parTransId="{A339A718-2828-4243-9FF5-FD49EE42AEFA}" sibTransId="{1063A5A5-57E5-4BE6-8976-17013DBDA23E}"/>
    <dgm:cxn modelId="{313136BC-7559-4C3C-B761-D196642AFAE8}" type="presOf" srcId="{C9C4274D-E406-4877-A69D-44EB181E9E19}" destId="{28562B4F-EF95-437F-8B8E-9692CF275DA0}" srcOrd="0" destOrd="0" presId="urn:microsoft.com/office/officeart/2005/8/layout/list1"/>
    <dgm:cxn modelId="{F2B759BD-4F3D-4021-9B7B-CB318D2D37BE}" srcId="{C9C4274D-E406-4877-A69D-44EB181E9E19}" destId="{F65F1905-8DAA-44DE-A059-74161097DAB4}" srcOrd="1" destOrd="0" parTransId="{D61FB749-5132-413E-9E01-D3F95AF34DF3}" sibTransId="{95C8DD15-104A-4B3D-BD52-40408E05F7D6}"/>
    <dgm:cxn modelId="{892BC6CF-3FBA-469C-8E66-030821B9C7B0}" type="presOf" srcId="{A618D069-4E8D-48EB-9A60-8CD882ACF4AD}" destId="{51CE5BAB-9683-4FFA-9C17-5B6FB0E7C702}" srcOrd="1" destOrd="0" presId="urn:microsoft.com/office/officeart/2005/8/layout/list1"/>
    <dgm:cxn modelId="{3FAB38EC-E92F-4AFB-A72D-E6A39BD5221F}" srcId="{C9C4274D-E406-4877-A69D-44EB181E9E19}" destId="{A618D069-4E8D-48EB-9A60-8CD882ACF4AD}" srcOrd="0" destOrd="0" parTransId="{91F0AD31-C619-4DE5-9B8B-FA7F57F7317E}" sibTransId="{E1168A90-9E8D-486D-9314-875B6B28C458}"/>
    <dgm:cxn modelId="{A9D0F805-B7AA-447F-B44D-562BD345A83F}" type="presParOf" srcId="{28562B4F-EF95-437F-8B8E-9692CF275DA0}" destId="{F78C6768-A1E2-4397-AC89-34DA4AE42B60}" srcOrd="0" destOrd="0" presId="urn:microsoft.com/office/officeart/2005/8/layout/list1"/>
    <dgm:cxn modelId="{1B5B2888-3C0C-4396-8D40-AD2F4971B25A}" type="presParOf" srcId="{F78C6768-A1E2-4397-AC89-34DA4AE42B60}" destId="{18DA80FE-BC37-4B45-818E-F4CC043CF9CC}" srcOrd="0" destOrd="0" presId="urn:microsoft.com/office/officeart/2005/8/layout/list1"/>
    <dgm:cxn modelId="{659FE33F-598C-45F6-960F-316869D15994}" type="presParOf" srcId="{F78C6768-A1E2-4397-AC89-34DA4AE42B60}" destId="{51CE5BAB-9683-4FFA-9C17-5B6FB0E7C702}" srcOrd="1" destOrd="0" presId="urn:microsoft.com/office/officeart/2005/8/layout/list1"/>
    <dgm:cxn modelId="{96E45764-E993-4505-883B-722A8D8939CA}" type="presParOf" srcId="{28562B4F-EF95-437F-8B8E-9692CF275DA0}" destId="{73A6385F-5120-40CB-A020-38F119D820A1}" srcOrd="1" destOrd="0" presId="urn:microsoft.com/office/officeart/2005/8/layout/list1"/>
    <dgm:cxn modelId="{749C4696-8AA7-44DF-BAE9-5813700447BC}" type="presParOf" srcId="{28562B4F-EF95-437F-8B8E-9692CF275DA0}" destId="{587F46C9-C5FC-4BE7-8D61-27B49D05A1B8}" srcOrd="2" destOrd="0" presId="urn:microsoft.com/office/officeart/2005/8/layout/list1"/>
    <dgm:cxn modelId="{D57E8F24-3083-495B-BD59-7767CFCA1C82}" type="presParOf" srcId="{28562B4F-EF95-437F-8B8E-9692CF275DA0}" destId="{73E0C2A9-427D-4366-B881-6B994B2AB3F5}" srcOrd="3" destOrd="0" presId="urn:microsoft.com/office/officeart/2005/8/layout/list1"/>
    <dgm:cxn modelId="{2B18DB0C-FAE6-452F-AEB0-9D4C66787A5A}" type="presParOf" srcId="{28562B4F-EF95-437F-8B8E-9692CF275DA0}" destId="{38331D4C-40A9-422F-991F-F0A3D24D56C9}" srcOrd="4" destOrd="0" presId="urn:microsoft.com/office/officeart/2005/8/layout/list1"/>
    <dgm:cxn modelId="{919BD26D-31F0-4E36-BD0F-7B8E9946F3A2}" type="presParOf" srcId="{38331D4C-40A9-422F-991F-F0A3D24D56C9}" destId="{0A4584CD-3782-4E4C-84B2-0EA12B65CB15}" srcOrd="0" destOrd="0" presId="urn:microsoft.com/office/officeart/2005/8/layout/list1"/>
    <dgm:cxn modelId="{6C18676D-D911-4E03-BE56-8923A44F75A8}" type="presParOf" srcId="{38331D4C-40A9-422F-991F-F0A3D24D56C9}" destId="{00AECE11-B49B-4F42-98B9-ED28C00707EC}" srcOrd="1" destOrd="0" presId="urn:microsoft.com/office/officeart/2005/8/layout/list1"/>
    <dgm:cxn modelId="{2C2D8263-6B52-42A9-9589-E93D9B4A97FC}" type="presParOf" srcId="{28562B4F-EF95-437F-8B8E-9692CF275DA0}" destId="{0FEA8552-1616-411E-A551-238F9A3A9F61}" srcOrd="5" destOrd="0" presId="urn:microsoft.com/office/officeart/2005/8/layout/list1"/>
    <dgm:cxn modelId="{4A0E729F-0835-4079-8F2C-B29500B3314A}" type="presParOf" srcId="{28562B4F-EF95-437F-8B8E-9692CF275DA0}" destId="{78145478-DC27-40BD-880C-C5AC7507A487}" srcOrd="6" destOrd="0" presId="urn:microsoft.com/office/officeart/2005/8/layout/list1"/>
    <dgm:cxn modelId="{1D6C03FB-9781-4C2B-A1F1-2F4173B6F051}" type="presParOf" srcId="{28562B4F-EF95-437F-8B8E-9692CF275DA0}" destId="{0B3B1685-6031-45AD-95DD-05D2024A2FA2}" srcOrd="7" destOrd="0" presId="urn:microsoft.com/office/officeart/2005/8/layout/list1"/>
    <dgm:cxn modelId="{87415F95-A7DD-4E03-AECC-9F929383929A}" type="presParOf" srcId="{28562B4F-EF95-437F-8B8E-9692CF275DA0}" destId="{A43C764D-F54E-4F9F-B4BE-44C32AE82463}" srcOrd="8" destOrd="0" presId="urn:microsoft.com/office/officeart/2005/8/layout/list1"/>
    <dgm:cxn modelId="{BD10A2C1-E9C3-463B-BC24-FF1B090D87FC}" type="presParOf" srcId="{A43C764D-F54E-4F9F-B4BE-44C32AE82463}" destId="{E0BE1659-E96E-4FF2-87B9-8A106FE48ACC}" srcOrd="0" destOrd="0" presId="urn:microsoft.com/office/officeart/2005/8/layout/list1"/>
    <dgm:cxn modelId="{5C3834EB-2189-48F1-9F0B-6D29523E86B7}" type="presParOf" srcId="{A43C764D-F54E-4F9F-B4BE-44C32AE82463}" destId="{9D81119F-FDFE-459D-AF59-C096212CE06E}" srcOrd="1" destOrd="0" presId="urn:microsoft.com/office/officeart/2005/8/layout/list1"/>
    <dgm:cxn modelId="{B111DACE-ABAD-4BCA-BC31-EBD710450926}" type="presParOf" srcId="{28562B4F-EF95-437F-8B8E-9692CF275DA0}" destId="{4DCF8A8C-C220-4F06-97A3-874FF14092C0}" srcOrd="9" destOrd="0" presId="urn:microsoft.com/office/officeart/2005/8/layout/list1"/>
    <dgm:cxn modelId="{D895F338-434D-46E0-A647-4A57DEB34893}" type="presParOf" srcId="{28562B4F-EF95-437F-8B8E-9692CF275DA0}" destId="{15B76BE9-501A-4934-BD8B-61297F4A6BA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245753-BEAC-4EF3-857F-F6F6F7876F2A}" type="doc">
      <dgm:prSet loTypeId="urn:microsoft.com/office/officeart/2005/8/layout/hList6" loCatId="list" qsTypeId="urn:microsoft.com/office/officeart/2005/8/quickstyle/simple1" qsCatId="simple" csTypeId="urn:microsoft.com/office/officeart/2005/8/colors/accent5_2" csCatId="accent5" phldr="1"/>
      <dgm:spPr/>
      <dgm:t>
        <a:bodyPr/>
        <a:lstStyle/>
        <a:p>
          <a:endParaRPr lang="en-US"/>
        </a:p>
      </dgm:t>
    </dgm:pt>
    <dgm:pt modelId="{2D028399-149A-4ACA-857F-5024761C3224}">
      <dgm:prSet phldrT="[Text]"/>
      <dgm:spPr/>
      <dgm:t>
        <a:bodyPr/>
        <a:lstStyle/>
        <a:p>
          <a:r>
            <a:rPr lang="en-US" altLang="en-US" b="1" dirty="0">
              <a:effectLst>
                <a:outerShdw blurRad="38100" dist="38100" dir="2700000" algn="tl">
                  <a:srgbClr val="000000">
                    <a:alpha val="43137"/>
                  </a:srgbClr>
                </a:outerShdw>
              </a:effectLst>
            </a:rPr>
            <a:t>Selected based on their expertise in specific areas related to the IHE’s essential functions</a:t>
          </a:r>
          <a:endParaRPr lang="en-US" b="1" dirty="0">
            <a:effectLst>
              <a:outerShdw blurRad="38100" dist="38100" dir="2700000" algn="tl">
                <a:srgbClr val="000000">
                  <a:alpha val="43137"/>
                </a:srgbClr>
              </a:outerShdw>
            </a:effectLst>
          </a:endParaRPr>
        </a:p>
      </dgm:t>
    </dgm:pt>
    <dgm:pt modelId="{C337D211-091F-4162-B622-7F848B8BF2F0}" type="parTrans" cxnId="{DDB82B2F-5201-4E23-9F94-FAA1B417D830}">
      <dgm:prSet/>
      <dgm:spPr/>
      <dgm:t>
        <a:bodyPr/>
        <a:lstStyle/>
        <a:p>
          <a:endParaRPr lang="en-US"/>
        </a:p>
      </dgm:t>
    </dgm:pt>
    <dgm:pt modelId="{553BC87C-88E2-4E2B-ACA4-641F871A2FD0}" type="sibTrans" cxnId="{DDB82B2F-5201-4E23-9F94-FAA1B417D830}">
      <dgm:prSet/>
      <dgm:spPr/>
      <dgm:t>
        <a:bodyPr/>
        <a:lstStyle/>
        <a:p>
          <a:endParaRPr lang="en-US"/>
        </a:p>
      </dgm:t>
    </dgm:pt>
    <dgm:pt modelId="{92FF91A7-6E15-4B85-8CE6-DCF60867F75E}">
      <dgm:prSet/>
      <dgm:spPr/>
      <dgm:t>
        <a:bodyPr/>
        <a:lstStyle/>
        <a:p>
          <a:r>
            <a:rPr lang="en-US" altLang="en-US" b="1" dirty="0">
              <a:effectLst>
                <a:outerShdw blurRad="38100" dist="38100" dir="2700000" algn="tl">
                  <a:srgbClr val="000000">
                    <a:alpha val="43137"/>
                  </a:srgbClr>
                </a:outerShdw>
              </a:effectLst>
            </a:rPr>
            <a:t>Assigned roles and alternate roles in the event that the COOP Annex is enacted</a:t>
          </a:r>
        </a:p>
      </dgm:t>
    </dgm:pt>
    <dgm:pt modelId="{DA05ED94-890D-4C2D-8428-F3FDC242AEEE}" type="parTrans" cxnId="{A0EB0971-97AE-412F-AF7D-80C41952678D}">
      <dgm:prSet/>
      <dgm:spPr/>
      <dgm:t>
        <a:bodyPr/>
        <a:lstStyle/>
        <a:p>
          <a:endParaRPr lang="en-US"/>
        </a:p>
      </dgm:t>
    </dgm:pt>
    <dgm:pt modelId="{872F904B-9B9B-417D-B845-BD2E4E5614B4}" type="sibTrans" cxnId="{A0EB0971-97AE-412F-AF7D-80C41952678D}">
      <dgm:prSet/>
      <dgm:spPr/>
      <dgm:t>
        <a:bodyPr/>
        <a:lstStyle/>
        <a:p>
          <a:endParaRPr lang="en-US"/>
        </a:p>
      </dgm:t>
    </dgm:pt>
    <dgm:pt modelId="{26D09311-688D-4951-9D87-87587405314D}">
      <dgm:prSet/>
      <dgm:spPr/>
      <dgm:t>
        <a:bodyPr/>
        <a:lstStyle/>
        <a:p>
          <a:r>
            <a:rPr lang="en-US" altLang="en-US" b="1" dirty="0">
              <a:effectLst>
                <a:outerShdw blurRad="38100" dist="38100" dir="2700000" algn="tl">
                  <a:srgbClr val="000000">
                    <a:alpha val="43137"/>
                  </a:srgbClr>
                </a:outerShdw>
              </a:effectLst>
            </a:rPr>
            <a:t>Able to work collaboratively with other team members</a:t>
          </a:r>
          <a:endParaRPr lang="en-US" b="1" dirty="0">
            <a:effectLst>
              <a:outerShdw blurRad="38100" dist="38100" dir="2700000" algn="tl">
                <a:srgbClr val="000000">
                  <a:alpha val="43137"/>
                </a:srgbClr>
              </a:outerShdw>
            </a:effectLst>
          </a:endParaRPr>
        </a:p>
      </dgm:t>
    </dgm:pt>
    <dgm:pt modelId="{E4D519C1-B828-4D04-9D76-2F4ACEB5B9CB}" type="parTrans" cxnId="{8538305B-60A3-42CE-9192-1E24F4DAE3C2}">
      <dgm:prSet/>
      <dgm:spPr/>
      <dgm:t>
        <a:bodyPr/>
        <a:lstStyle/>
        <a:p>
          <a:endParaRPr lang="en-US"/>
        </a:p>
      </dgm:t>
    </dgm:pt>
    <dgm:pt modelId="{CE8B5FF5-CE16-4A6E-98CD-FF3D6BB75D99}" type="sibTrans" cxnId="{8538305B-60A3-42CE-9192-1E24F4DAE3C2}">
      <dgm:prSet/>
      <dgm:spPr/>
      <dgm:t>
        <a:bodyPr/>
        <a:lstStyle/>
        <a:p>
          <a:endParaRPr lang="en-US"/>
        </a:p>
      </dgm:t>
    </dgm:pt>
    <dgm:pt modelId="{C341A96B-A3EE-42B8-8365-1D0383160BCF}" type="pres">
      <dgm:prSet presAssocID="{09245753-BEAC-4EF3-857F-F6F6F7876F2A}" presName="Name0" presStyleCnt="0">
        <dgm:presLayoutVars>
          <dgm:dir/>
          <dgm:resizeHandles val="exact"/>
        </dgm:presLayoutVars>
      </dgm:prSet>
      <dgm:spPr/>
    </dgm:pt>
    <dgm:pt modelId="{8182FEA0-9CAE-4F6E-8080-0D8F3F3B2FE6}" type="pres">
      <dgm:prSet presAssocID="{2D028399-149A-4ACA-857F-5024761C3224}" presName="node" presStyleLbl="node1" presStyleIdx="0" presStyleCnt="3" custLinFactNeighborX="-513" custLinFactNeighborY="156">
        <dgm:presLayoutVars>
          <dgm:bulletEnabled val="1"/>
        </dgm:presLayoutVars>
      </dgm:prSet>
      <dgm:spPr/>
    </dgm:pt>
    <dgm:pt modelId="{C2EA0187-99B5-42DA-91D1-D11D317C1B14}" type="pres">
      <dgm:prSet presAssocID="{553BC87C-88E2-4E2B-ACA4-641F871A2FD0}" presName="sibTrans" presStyleCnt="0"/>
      <dgm:spPr/>
    </dgm:pt>
    <dgm:pt modelId="{76434A63-7F4F-44C3-B745-0DA7F2FF8AF1}" type="pres">
      <dgm:prSet presAssocID="{92FF91A7-6E15-4B85-8CE6-DCF60867F75E}" presName="node" presStyleLbl="node1" presStyleIdx="1" presStyleCnt="3">
        <dgm:presLayoutVars>
          <dgm:bulletEnabled val="1"/>
        </dgm:presLayoutVars>
      </dgm:prSet>
      <dgm:spPr/>
    </dgm:pt>
    <dgm:pt modelId="{FFB99AB1-92BB-4CEA-89FA-82AF9BF64F50}" type="pres">
      <dgm:prSet presAssocID="{872F904B-9B9B-417D-B845-BD2E4E5614B4}" presName="sibTrans" presStyleCnt="0"/>
      <dgm:spPr/>
    </dgm:pt>
    <dgm:pt modelId="{5B03A359-0205-4F18-8C02-ED49A3A165D9}" type="pres">
      <dgm:prSet presAssocID="{26D09311-688D-4951-9D87-87587405314D}" presName="node" presStyleLbl="node1" presStyleIdx="2" presStyleCnt="3" custLinFactX="17256" custLinFactNeighborX="100000" custLinFactNeighborY="0">
        <dgm:presLayoutVars>
          <dgm:bulletEnabled val="1"/>
        </dgm:presLayoutVars>
      </dgm:prSet>
      <dgm:spPr/>
    </dgm:pt>
  </dgm:ptLst>
  <dgm:cxnLst>
    <dgm:cxn modelId="{8EE8210D-F5BB-49E2-AFCC-A56CDA106D2C}" type="presOf" srcId="{92FF91A7-6E15-4B85-8CE6-DCF60867F75E}" destId="{76434A63-7F4F-44C3-B745-0DA7F2FF8AF1}" srcOrd="0" destOrd="0" presId="urn:microsoft.com/office/officeart/2005/8/layout/hList6"/>
    <dgm:cxn modelId="{DDB82B2F-5201-4E23-9F94-FAA1B417D830}" srcId="{09245753-BEAC-4EF3-857F-F6F6F7876F2A}" destId="{2D028399-149A-4ACA-857F-5024761C3224}" srcOrd="0" destOrd="0" parTransId="{C337D211-091F-4162-B622-7F848B8BF2F0}" sibTransId="{553BC87C-88E2-4E2B-ACA4-641F871A2FD0}"/>
    <dgm:cxn modelId="{461BA737-1593-4B29-AED1-3DBD4A4D5F07}" type="presOf" srcId="{09245753-BEAC-4EF3-857F-F6F6F7876F2A}" destId="{C341A96B-A3EE-42B8-8365-1D0383160BCF}" srcOrd="0" destOrd="0" presId="urn:microsoft.com/office/officeart/2005/8/layout/hList6"/>
    <dgm:cxn modelId="{A6CAA63A-BF8F-490F-B796-11BD4A04F5F1}" type="presOf" srcId="{26D09311-688D-4951-9D87-87587405314D}" destId="{5B03A359-0205-4F18-8C02-ED49A3A165D9}" srcOrd="0" destOrd="0" presId="urn:microsoft.com/office/officeart/2005/8/layout/hList6"/>
    <dgm:cxn modelId="{8538305B-60A3-42CE-9192-1E24F4DAE3C2}" srcId="{09245753-BEAC-4EF3-857F-F6F6F7876F2A}" destId="{26D09311-688D-4951-9D87-87587405314D}" srcOrd="2" destOrd="0" parTransId="{E4D519C1-B828-4D04-9D76-2F4ACEB5B9CB}" sibTransId="{CE8B5FF5-CE16-4A6E-98CD-FF3D6BB75D99}"/>
    <dgm:cxn modelId="{ED82A643-AC14-49B0-BCA7-3A55431E4240}" type="presOf" srcId="{2D028399-149A-4ACA-857F-5024761C3224}" destId="{8182FEA0-9CAE-4F6E-8080-0D8F3F3B2FE6}" srcOrd="0" destOrd="0" presId="urn:microsoft.com/office/officeart/2005/8/layout/hList6"/>
    <dgm:cxn modelId="{A0EB0971-97AE-412F-AF7D-80C41952678D}" srcId="{09245753-BEAC-4EF3-857F-F6F6F7876F2A}" destId="{92FF91A7-6E15-4B85-8CE6-DCF60867F75E}" srcOrd="1" destOrd="0" parTransId="{DA05ED94-890D-4C2D-8428-F3FDC242AEEE}" sibTransId="{872F904B-9B9B-417D-B845-BD2E4E5614B4}"/>
    <dgm:cxn modelId="{89DE975B-1D6E-443A-8798-473EA21E08D9}" type="presParOf" srcId="{C341A96B-A3EE-42B8-8365-1D0383160BCF}" destId="{8182FEA0-9CAE-4F6E-8080-0D8F3F3B2FE6}" srcOrd="0" destOrd="0" presId="urn:microsoft.com/office/officeart/2005/8/layout/hList6"/>
    <dgm:cxn modelId="{9C1F225A-83D9-41C9-8B8A-2DC141F54CBA}" type="presParOf" srcId="{C341A96B-A3EE-42B8-8365-1D0383160BCF}" destId="{C2EA0187-99B5-42DA-91D1-D11D317C1B14}" srcOrd="1" destOrd="0" presId="urn:microsoft.com/office/officeart/2005/8/layout/hList6"/>
    <dgm:cxn modelId="{0173BFDC-4E97-400D-82F2-F72128124176}" type="presParOf" srcId="{C341A96B-A3EE-42B8-8365-1D0383160BCF}" destId="{76434A63-7F4F-44C3-B745-0DA7F2FF8AF1}" srcOrd="2" destOrd="0" presId="urn:microsoft.com/office/officeart/2005/8/layout/hList6"/>
    <dgm:cxn modelId="{1B4441AD-9A92-4C96-93D5-8804EF62E9CB}" type="presParOf" srcId="{C341A96B-A3EE-42B8-8365-1D0383160BCF}" destId="{FFB99AB1-92BB-4CEA-89FA-82AF9BF64F50}" srcOrd="3" destOrd="0" presId="urn:microsoft.com/office/officeart/2005/8/layout/hList6"/>
    <dgm:cxn modelId="{DBCBA41E-966E-4D96-8323-D33195677DB0}" type="presParOf" srcId="{C341A96B-A3EE-42B8-8365-1D0383160BCF}" destId="{5B03A359-0205-4F18-8C02-ED49A3A165D9}"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32C8AD-28B9-47AA-9D89-3CE7F994DFB7}"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324FBAE7-519D-415B-BFD0-ED3D228B85B9}">
      <dgm:prSet phldrT="[Text]" custT="1"/>
      <dgm:spPr/>
      <dgm:t>
        <a:bodyPr/>
        <a:lstStyle/>
        <a:p>
          <a:r>
            <a:rPr lang="en-US" altLang="en-US" sz="1400" b="1" dirty="0">
              <a:effectLst/>
            </a:rPr>
            <a:t>Considerations when assigning a staff member to essential operations</a:t>
          </a:r>
          <a:endParaRPr lang="en-US" sz="1400" b="1" dirty="0">
            <a:effectLst/>
          </a:endParaRPr>
        </a:p>
      </dgm:t>
    </dgm:pt>
    <dgm:pt modelId="{27B6B053-6C53-46E2-BB39-21099F7E2F24}" type="parTrans" cxnId="{CDE06A05-4A13-4D01-8D20-E5CCAF7730E7}">
      <dgm:prSet/>
      <dgm:spPr/>
      <dgm:t>
        <a:bodyPr/>
        <a:lstStyle/>
        <a:p>
          <a:endParaRPr lang="en-US"/>
        </a:p>
      </dgm:t>
    </dgm:pt>
    <dgm:pt modelId="{43787625-AAFD-4AA1-9167-0EECFFE7A647}" type="sibTrans" cxnId="{CDE06A05-4A13-4D01-8D20-E5CCAF7730E7}">
      <dgm:prSet/>
      <dgm:spPr/>
      <dgm:t>
        <a:bodyPr/>
        <a:lstStyle/>
        <a:p>
          <a:endParaRPr lang="en-US"/>
        </a:p>
      </dgm:t>
    </dgm:pt>
    <dgm:pt modelId="{AFAB9A3B-A21D-4353-8500-275EC88044EE}">
      <dgm:prSet phldrT="[Text]" custT="1"/>
      <dgm:spPr>
        <a:solidFill>
          <a:srgbClr val="FFC000"/>
        </a:solidFill>
      </dgm:spPr>
      <dgm:t>
        <a:bodyPr/>
        <a:lstStyle/>
        <a:p>
          <a:r>
            <a:rPr lang="en-US" altLang="en-US" sz="1400" b="1" dirty="0">
              <a:solidFill>
                <a:schemeClr val="tx1"/>
              </a:solidFill>
              <a:effectLst>
                <a:outerShdw blurRad="38100" dist="38100" dir="2700000" algn="tl">
                  <a:srgbClr val="000000">
                    <a:alpha val="43137"/>
                  </a:srgbClr>
                </a:outerShdw>
              </a:effectLst>
            </a:rPr>
            <a:t>Does the individual display talent, energy, knowledge, and enthusiasm in his or her work?</a:t>
          </a:r>
          <a:endParaRPr lang="en-US" sz="1400" b="1" dirty="0">
            <a:solidFill>
              <a:schemeClr val="tx1"/>
            </a:solidFill>
            <a:effectLst>
              <a:outerShdw blurRad="38100" dist="38100" dir="2700000" algn="tl">
                <a:srgbClr val="000000">
                  <a:alpha val="43137"/>
                </a:srgbClr>
              </a:outerShdw>
            </a:effectLst>
          </a:endParaRPr>
        </a:p>
      </dgm:t>
    </dgm:pt>
    <dgm:pt modelId="{87870B94-3CC5-46F8-AC8F-0BC9AD8DF4BD}" type="parTrans" cxnId="{833AB8D1-165F-43D9-96E5-0FFC85CC0679}">
      <dgm:prSet/>
      <dgm:spPr>
        <a:solidFill>
          <a:srgbClr val="FFC000"/>
        </a:solidFill>
      </dgm:spPr>
      <dgm:t>
        <a:bodyPr/>
        <a:lstStyle/>
        <a:p>
          <a:endParaRPr lang="en-US"/>
        </a:p>
      </dgm:t>
    </dgm:pt>
    <dgm:pt modelId="{B8E91E95-BAC9-4F35-B20B-B4C4BCBCEDCF}" type="sibTrans" cxnId="{833AB8D1-165F-43D9-96E5-0FFC85CC0679}">
      <dgm:prSet/>
      <dgm:spPr/>
      <dgm:t>
        <a:bodyPr/>
        <a:lstStyle/>
        <a:p>
          <a:endParaRPr lang="en-US"/>
        </a:p>
      </dgm:t>
    </dgm:pt>
    <dgm:pt modelId="{5F5F143D-EF03-46EA-B8B9-C7E1558C826A}">
      <dgm:prSet phldrT="[Text]" custT="1"/>
      <dgm:spPr>
        <a:solidFill>
          <a:schemeClr val="accent3">
            <a:lumMod val="75000"/>
          </a:schemeClr>
        </a:solidFill>
      </dgm:spPr>
      <dgm:t>
        <a:bodyPr/>
        <a:lstStyle/>
        <a:p>
          <a:r>
            <a:rPr lang="en-US" altLang="en-US" sz="1400" b="1" i="0" dirty="0">
              <a:effectLst>
                <a:outerShdw blurRad="38100" dist="38100" dir="2700000" algn="tl">
                  <a:srgbClr val="000000">
                    <a:alpha val="43137"/>
                  </a:srgbClr>
                </a:outerShdw>
              </a:effectLst>
            </a:rPr>
            <a:t>Is the individual the most qualified to perform the essential function effectively? Does the individual have the skills and ability to carry out the work?</a:t>
          </a:r>
          <a:endParaRPr lang="en-US" sz="1400" b="1" i="0" dirty="0">
            <a:effectLst>
              <a:outerShdw blurRad="38100" dist="38100" dir="2700000" algn="tl">
                <a:srgbClr val="000000">
                  <a:alpha val="43137"/>
                </a:srgbClr>
              </a:outerShdw>
            </a:effectLst>
          </a:endParaRPr>
        </a:p>
      </dgm:t>
    </dgm:pt>
    <dgm:pt modelId="{069B4ECB-B959-4096-9406-B1B53366DFBB}" type="parTrans" cxnId="{DF710013-0876-4FC4-98B9-A8746222E0D9}">
      <dgm:prSet/>
      <dgm:spPr>
        <a:solidFill>
          <a:schemeClr val="accent3">
            <a:lumMod val="75000"/>
          </a:schemeClr>
        </a:solidFill>
      </dgm:spPr>
      <dgm:t>
        <a:bodyPr/>
        <a:lstStyle/>
        <a:p>
          <a:endParaRPr lang="en-US"/>
        </a:p>
      </dgm:t>
    </dgm:pt>
    <dgm:pt modelId="{ADAAA2F1-F193-4BAE-AA9C-0B4BB7104756}" type="sibTrans" cxnId="{DF710013-0876-4FC4-98B9-A8746222E0D9}">
      <dgm:prSet/>
      <dgm:spPr/>
      <dgm:t>
        <a:bodyPr/>
        <a:lstStyle/>
        <a:p>
          <a:endParaRPr lang="en-US"/>
        </a:p>
      </dgm:t>
    </dgm:pt>
    <dgm:pt modelId="{9955DA5A-F8B1-4B91-BA01-2F5647B1F1EA}">
      <dgm:prSet phldrT="[Text]" custT="1"/>
      <dgm:spPr/>
      <dgm:t>
        <a:bodyPr/>
        <a:lstStyle/>
        <a:p>
          <a:r>
            <a:rPr lang="en-US" altLang="en-US" sz="1400" b="1" dirty="0">
              <a:effectLst>
                <a:outerShdw blurRad="38100" dist="38100" dir="2700000" algn="tl">
                  <a:srgbClr val="000000">
                    <a:alpha val="43137"/>
                  </a:srgbClr>
                </a:outerShdw>
              </a:effectLst>
            </a:rPr>
            <a:t>Will reassignment of an individual from nonessential to essential during an emergency affect any collective bargaining agreements</a:t>
          </a:r>
          <a:r>
            <a:rPr lang="en-US" altLang="en-US" sz="1600" b="1" dirty="0">
              <a:effectLst>
                <a:outerShdw blurRad="38100" dist="38100" dir="2700000" algn="tl">
                  <a:srgbClr val="000000">
                    <a:alpha val="43137"/>
                  </a:srgbClr>
                </a:outerShdw>
              </a:effectLst>
            </a:rPr>
            <a:t>?</a:t>
          </a:r>
          <a:endParaRPr lang="en-US" sz="1600" b="1" dirty="0">
            <a:effectLst>
              <a:outerShdw blurRad="38100" dist="38100" dir="2700000" algn="tl">
                <a:srgbClr val="000000">
                  <a:alpha val="43137"/>
                </a:srgbClr>
              </a:outerShdw>
            </a:effectLst>
          </a:endParaRPr>
        </a:p>
      </dgm:t>
    </dgm:pt>
    <dgm:pt modelId="{441F31D9-AAAC-4A47-B430-68D16975624D}" type="parTrans" cxnId="{ABA1AA34-7F6D-4C42-B42E-B32E9903FB6C}">
      <dgm:prSet/>
      <dgm:spPr/>
      <dgm:t>
        <a:bodyPr/>
        <a:lstStyle/>
        <a:p>
          <a:endParaRPr lang="en-US"/>
        </a:p>
      </dgm:t>
    </dgm:pt>
    <dgm:pt modelId="{7C477266-C5BF-41C6-A45D-56C1E1504C09}" type="sibTrans" cxnId="{ABA1AA34-7F6D-4C42-B42E-B32E9903FB6C}">
      <dgm:prSet/>
      <dgm:spPr/>
      <dgm:t>
        <a:bodyPr/>
        <a:lstStyle/>
        <a:p>
          <a:endParaRPr lang="en-US"/>
        </a:p>
      </dgm:t>
    </dgm:pt>
    <dgm:pt modelId="{F314E102-409A-4A2C-86C7-300ADE3AC4BE}" type="pres">
      <dgm:prSet presAssocID="{0132C8AD-28B9-47AA-9D89-3CE7F994DFB7}" presName="cycle" presStyleCnt="0">
        <dgm:presLayoutVars>
          <dgm:chMax val="1"/>
          <dgm:dir/>
          <dgm:animLvl val="ctr"/>
          <dgm:resizeHandles val="exact"/>
        </dgm:presLayoutVars>
      </dgm:prSet>
      <dgm:spPr/>
    </dgm:pt>
    <dgm:pt modelId="{A06F238C-944F-4198-8DD5-45671D40752E}" type="pres">
      <dgm:prSet presAssocID="{324FBAE7-519D-415B-BFD0-ED3D228B85B9}" presName="centerShape" presStyleLbl="node0" presStyleIdx="0" presStyleCnt="1" custScaleX="143530" custLinFactNeighborX="-5861" custLinFactNeighborY="-43245"/>
      <dgm:spPr/>
    </dgm:pt>
    <dgm:pt modelId="{4C10E4A5-54E8-404E-9FA2-0EAF1FCF1713}" type="pres">
      <dgm:prSet presAssocID="{87870B94-3CC5-46F8-AC8F-0BC9AD8DF4BD}" presName="parTrans" presStyleLbl="bgSibTrans2D1" presStyleIdx="0" presStyleCnt="3" custAng="10800000" custScaleX="42480" custLinFactNeighborX="33390" custLinFactNeighborY="-46281"/>
      <dgm:spPr/>
    </dgm:pt>
    <dgm:pt modelId="{E12731A9-ADF9-402D-B5C9-25990C28CEA9}" type="pres">
      <dgm:prSet presAssocID="{AFAB9A3B-A21D-4353-8500-275EC88044EE}" presName="node" presStyleLbl="node1" presStyleIdx="0" presStyleCnt="3" custScaleX="157478" custScaleY="115757" custRadScaleRad="161561" custRadScaleInc="-33061">
        <dgm:presLayoutVars>
          <dgm:bulletEnabled val="1"/>
        </dgm:presLayoutVars>
      </dgm:prSet>
      <dgm:spPr/>
    </dgm:pt>
    <dgm:pt modelId="{E34FCC3C-C8B9-482A-A59A-39EFB3F6E5CA}" type="pres">
      <dgm:prSet presAssocID="{069B4ECB-B959-4096-9406-B1B53366DFBB}" presName="parTrans" presStyleLbl="bgSibTrans2D1" presStyleIdx="1" presStyleCnt="3" custAng="11256047" custScaleX="69502" custScaleY="91719" custLinFactNeighborX="-12014" custLinFactNeighborY="-51758"/>
      <dgm:spPr/>
    </dgm:pt>
    <dgm:pt modelId="{A051C9A0-50A9-4D2F-985F-4E417B9CAD09}" type="pres">
      <dgm:prSet presAssocID="{5F5F143D-EF03-46EA-B8B9-C7E1558C826A}" presName="node" presStyleLbl="node1" presStyleIdx="1" presStyleCnt="3" custScaleX="325919" custScaleY="73189" custRadScaleRad="17426" custRadScaleInc="-273065">
        <dgm:presLayoutVars>
          <dgm:bulletEnabled val="1"/>
        </dgm:presLayoutVars>
      </dgm:prSet>
      <dgm:spPr/>
    </dgm:pt>
    <dgm:pt modelId="{02B40EF9-2DFF-448B-A1F5-231FEBC09DDA}" type="pres">
      <dgm:prSet presAssocID="{441F31D9-AAAC-4A47-B430-68D16975624D}" presName="parTrans" presStyleLbl="bgSibTrans2D1" presStyleIdx="2" presStyleCnt="3" custAng="10800000" custScaleX="39254" custLinFactNeighborX="-37370" custLinFactNeighborY="-44073"/>
      <dgm:spPr/>
    </dgm:pt>
    <dgm:pt modelId="{12ED51D5-9D03-42BE-915D-2CBE9C68E187}" type="pres">
      <dgm:prSet presAssocID="{9955DA5A-F8B1-4B91-BA01-2F5647B1F1EA}" presName="node" presStyleLbl="node1" presStyleIdx="2" presStyleCnt="3" custScaleX="209554" custScaleY="118015" custRadScaleRad="165542" custRadScaleInc="29842">
        <dgm:presLayoutVars>
          <dgm:bulletEnabled val="1"/>
        </dgm:presLayoutVars>
      </dgm:prSet>
      <dgm:spPr/>
    </dgm:pt>
  </dgm:ptLst>
  <dgm:cxnLst>
    <dgm:cxn modelId="{CDE06A05-4A13-4D01-8D20-E5CCAF7730E7}" srcId="{0132C8AD-28B9-47AA-9D89-3CE7F994DFB7}" destId="{324FBAE7-519D-415B-BFD0-ED3D228B85B9}" srcOrd="0" destOrd="0" parTransId="{27B6B053-6C53-46E2-BB39-21099F7E2F24}" sibTransId="{43787625-AAFD-4AA1-9167-0EECFFE7A647}"/>
    <dgm:cxn modelId="{DF710013-0876-4FC4-98B9-A8746222E0D9}" srcId="{324FBAE7-519D-415B-BFD0-ED3D228B85B9}" destId="{5F5F143D-EF03-46EA-B8B9-C7E1558C826A}" srcOrd="1" destOrd="0" parTransId="{069B4ECB-B959-4096-9406-B1B53366DFBB}" sibTransId="{ADAAA2F1-F193-4BAE-AA9C-0B4BB7104756}"/>
    <dgm:cxn modelId="{4D037019-027A-4991-AA65-7E47F381FDB9}" type="presOf" srcId="{441F31D9-AAAC-4A47-B430-68D16975624D}" destId="{02B40EF9-2DFF-448B-A1F5-231FEBC09DDA}" srcOrd="0" destOrd="0" presId="urn:microsoft.com/office/officeart/2005/8/layout/radial4"/>
    <dgm:cxn modelId="{968EE51C-A531-48F3-B0F5-E3D6A0D09EBA}" type="presOf" srcId="{324FBAE7-519D-415B-BFD0-ED3D228B85B9}" destId="{A06F238C-944F-4198-8DD5-45671D40752E}" srcOrd="0" destOrd="0" presId="urn:microsoft.com/office/officeart/2005/8/layout/radial4"/>
    <dgm:cxn modelId="{ABA1AA34-7F6D-4C42-B42E-B32E9903FB6C}" srcId="{324FBAE7-519D-415B-BFD0-ED3D228B85B9}" destId="{9955DA5A-F8B1-4B91-BA01-2F5647B1F1EA}" srcOrd="2" destOrd="0" parTransId="{441F31D9-AAAC-4A47-B430-68D16975624D}" sibTransId="{7C477266-C5BF-41C6-A45D-56C1E1504C09}"/>
    <dgm:cxn modelId="{5F698865-0027-4EA1-A515-99C412D91883}" type="presOf" srcId="{0132C8AD-28B9-47AA-9D89-3CE7F994DFB7}" destId="{F314E102-409A-4A2C-86C7-300ADE3AC4BE}" srcOrd="0" destOrd="0" presId="urn:microsoft.com/office/officeart/2005/8/layout/radial4"/>
    <dgm:cxn modelId="{397C7379-A073-4E9A-A6A9-F2A50070535F}" type="presOf" srcId="{9955DA5A-F8B1-4B91-BA01-2F5647B1F1EA}" destId="{12ED51D5-9D03-42BE-915D-2CBE9C68E187}" srcOrd="0" destOrd="0" presId="urn:microsoft.com/office/officeart/2005/8/layout/radial4"/>
    <dgm:cxn modelId="{338CB87B-2857-4DC5-BD4A-1012955FC7BF}" type="presOf" srcId="{069B4ECB-B959-4096-9406-B1B53366DFBB}" destId="{E34FCC3C-C8B9-482A-A59A-39EFB3F6E5CA}" srcOrd="0" destOrd="0" presId="urn:microsoft.com/office/officeart/2005/8/layout/radial4"/>
    <dgm:cxn modelId="{72F93EC0-7206-45E1-9559-48FFEC3017F9}" type="presOf" srcId="{AFAB9A3B-A21D-4353-8500-275EC88044EE}" destId="{E12731A9-ADF9-402D-B5C9-25990C28CEA9}" srcOrd="0" destOrd="0" presId="urn:microsoft.com/office/officeart/2005/8/layout/radial4"/>
    <dgm:cxn modelId="{833AB8D1-165F-43D9-96E5-0FFC85CC0679}" srcId="{324FBAE7-519D-415B-BFD0-ED3D228B85B9}" destId="{AFAB9A3B-A21D-4353-8500-275EC88044EE}" srcOrd="0" destOrd="0" parTransId="{87870B94-3CC5-46F8-AC8F-0BC9AD8DF4BD}" sibTransId="{B8E91E95-BAC9-4F35-B20B-B4C4BCBCEDCF}"/>
    <dgm:cxn modelId="{1EFD8BF0-D167-40CA-8DB1-DB3712D9849B}" type="presOf" srcId="{5F5F143D-EF03-46EA-B8B9-C7E1558C826A}" destId="{A051C9A0-50A9-4D2F-985F-4E417B9CAD09}" srcOrd="0" destOrd="0" presId="urn:microsoft.com/office/officeart/2005/8/layout/radial4"/>
    <dgm:cxn modelId="{9B62B4F4-7FB1-462B-81DA-048D08202733}" type="presOf" srcId="{87870B94-3CC5-46F8-AC8F-0BC9AD8DF4BD}" destId="{4C10E4A5-54E8-404E-9FA2-0EAF1FCF1713}" srcOrd="0" destOrd="0" presId="urn:microsoft.com/office/officeart/2005/8/layout/radial4"/>
    <dgm:cxn modelId="{732CA824-EF6B-43A1-9A81-837E4E972F71}" type="presParOf" srcId="{F314E102-409A-4A2C-86C7-300ADE3AC4BE}" destId="{A06F238C-944F-4198-8DD5-45671D40752E}" srcOrd="0" destOrd="0" presId="urn:microsoft.com/office/officeart/2005/8/layout/radial4"/>
    <dgm:cxn modelId="{D58D4CBF-FADD-4FE6-AD27-58057E7E4152}" type="presParOf" srcId="{F314E102-409A-4A2C-86C7-300ADE3AC4BE}" destId="{4C10E4A5-54E8-404E-9FA2-0EAF1FCF1713}" srcOrd="1" destOrd="0" presId="urn:microsoft.com/office/officeart/2005/8/layout/radial4"/>
    <dgm:cxn modelId="{9897D232-AAFC-443E-8927-16A3B569920A}" type="presParOf" srcId="{F314E102-409A-4A2C-86C7-300ADE3AC4BE}" destId="{E12731A9-ADF9-402D-B5C9-25990C28CEA9}" srcOrd="2" destOrd="0" presId="urn:microsoft.com/office/officeart/2005/8/layout/radial4"/>
    <dgm:cxn modelId="{799C747B-E92B-4805-A21C-ED95B1E41C7A}" type="presParOf" srcId="{F314E102-409A-4A2C-86C7-300ADE3AC4BE}" destId="{E34FCC3C-C8B9-482A-A59A-39EFB3F6E5CA}" srcOrd="3" destOrd="0" presId="urn:microsoft.com/office/officeart/2005/8/layout/radial4"/>
    <dgm:cxn modelId="{7D9B7CBA-5A57-4621-A122-C1977F49ABDB}" type="presParOf" srcId="{F314E102-409A-4A2C-86C7-300ADE3AC4BE}" destId="{A051C9A0-50A9-4D2F-985F-4E417B9CAD09}" srcOrd="4" destOrd="0" presId="urn:microsoft.com/office/officeart/2005/8/layout/radial4"/>
    <dgm:cxn modelId="{930F5920-7EF1-4908-A5F2-196145B96523}" type="presParOf" srcId="{F314E102-409A-4A2C-86C7-300ADE3AC4BE}" destId="{02B40EF9-2DFF-448B-A1F5-231FEBC09DDA}" srcOrd="5" destOrd="0" presId="urn:microsoft.com/office/officeart/2005/8/layout/radial4"/>
    <dgm:cxn modelId="{CEFE2E98-E4DE-43C0-B371-B1E6A072A499}" type="presParOf" srcId="{F314E102-409A-4A2C-86C7-300ADE3AC4BE}" destId="{12ED51D5-9D03-42BE-915D-2CBE9C68E18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B0067D-EE98-4130-83AF-ED24A54818F9}"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C3B5B8A6-C3B2-4AD7-9A62-82BC0DA44F05}">
      <dgm:prSet phldrT="[Text]" custT="1"/>
      <dgm:spPr/>
      <dgm:t>
        <a:bodyPr/>
        <a:lstStyle/>
        <a:p>
          <a:r>
            <a:rPr lang="en-US" altLang="en-US" sz="1700" b="0" i="0" dirty="0">
              <a:effectLst>
                <a:outerShdw blurRad="38100" dist="38100" dir="2700000" algn="tl">
                  <a:srgbClr val="000000">
                    <a:alpha val="43137"/>
                  </a:srgbClr>
                </a:outerShdw>
              </a:effectLst>
            </a:rPr>
            <a:t>What are likely triggers for devolution?</a:t>
          </a:r>
          <a:endParaRPr lang="en-US" sz="1700" i="0" dirty="0">
            <a:effectLst>
              <a:outerShdw blurRad="38100" dist="38100" dir="2700000" algn="tl">
                <a:srgbClr val="000000">
                  <a:alpha val="43137"/>
                </a:srgbClr>
              </a:outerShdw>
            </a:effectLst>
          </a:endParaRPr>
        </a:p>
      </dgm:t>
    </dgm:pt>
    <dgm:pt modelId="{53F57337-E601-41E0-9630-F41CFDE1D093}" type="parTrans" cxnId="{9FB86A61-3627-4E90-BE6B-79F26DC30648}">
      <dgm:prSet/>
      <dgm:spPr/>
      <dgm:t>
        <a:bodyPr/>
        <a:lstStyle/>
        <a:p>
          <a:endParaRPr lang="en-US" sz="1700"/>
        </a:p>
      </dgm:t>
    </dgm:pt>
    <dgm:pt modelId="{E3D82B52-08C2-492C-9CE3-141837B63F97}" type="sibTrans" cxnId="{9FB86A61-3627-4E90-BE6B-79F26DC30648}">
      <dgm:prSet/>
      <dgm:spPr/>
      <dgm:t>
        <a:bodyPr/>
        <a:lstStyle/>
        <a:p>
          <a:endParaRPr lang="en-US" sz="1700"/>
        </a:p>
      </dgm:t>
    </dgm:pt>
    <dgm:pt modelId="{3302AD35-2935-4215-A6B4-43EA40512AE2}">
      <dgm:prSet phldrT="[Text]" custT="1"/>
      <dgm:spPr/>
      <dgm:t>
        <a:bodyPr/>
        <a:lstStyle/>
        <a:p>
          <a:r>
            <a:rPr lang="en-US" altLang="en-US" sz="1700" b="0" i="0" dirty="0">
              <a:effectLst>
                <a:outerShdw blurRad="38100" dist="38100" dir="2700000" algn="tl">
                  <a:srgbClr val="000000">
                    <a:alpha val="43137"/>
                  </a:srgbClr>
                </a:outerShdw>
              </a:effectLst>
            </a:rPr>
            <a:t>How many people are required to perform other identified essential functions?</a:t>
          </a:r>
          <a:endParaRPr lang="en-US" sz="1700" i="0" dirty="0">
            <a:effectLst>
              <a:outerShdw blurRad="38100" dist="38100" dir="2700000" algn="tl">
                <a:srgbClr val="000000">
                  <a:alpha val="43137"/>
                </a:srgbClr>
              </a:outerShdw>
            </a:effectLst>
          </a:endParaRPr>
        </a:p>
      </dgm:t>
    </dgm:pt>
    <dgm:pt modelId="{6F819461-661A-4971-87E2-9F02798DC548}" type="parTrans" cxnId="{5900AA6B-AA5C-47C1-A51C-761975E135AD}">
      <dgm:prSet/>
      <dgm:spPr/>
      <dgm:t>
        <a:bodyPr/>
        <a:lstStyle/>
        <a:p>
          <a:endParaRPr lang="en-US" sz="1700"/>
        </a:p>
      </dgm:t>
    </dgm:pt>
    <dgm:pt modelId="{844735AB-81F5-4854-B038-CC4494ED6F6D}" type="sibTrans" cxnId="{5900AA6B-AA5C-47C1-A51C-761975E135AD}">
      <dgm:prSet/>
      <dgm:spPr/>
      <dgm:t>
        <a:bodyPr/>
        <a:lstStyle/>
        <a:p>
          <a:endParaRPr lang="en-US" sz="1700"/>
        </a:p>
      </dgm:t>
    </dgm:pt>
    <dgm:pt modelId="{FF8F4BBE-5E1D-4433-B755-809724B4C8D5}">
      <dgm:prSet phldrT="[Text]" custT="1"/>
      <dgm:spPr/>
      <dgm:t>
        <a:bodyPr/>
        <a:lstStyle/>
        <a:p>
          <a:r>
            <a:rPr lang="en-US" altLang="en-US" sz="1700" b="0" i="0" dirty="0">
              <a:effectLst>
                <a:outerShdw blurRad="38100" dist="38100" dir="2700000" algn="tl">
                  <a:srgbClr val="000000">
                    <a:alpha val="43137"/>
                  </a:srgbClr>
                </a:outerShdw>
              </a:effectLst>
            </a:rPr>
            <a:t>Who has the authority to order devolution, and under what conditions?</a:t>
          </a:r>
          <a:endParaRPr lang="en-US" sz="1700" b="0" i="0" dirty="0">
            <a:effectLst>
              <a:outerShdw blurRad="38100" dist="38100" dir="2700000" algn="tl">
                <a:srgbClr val="000000">
                  <a:alpha val="43137"/>
                </a:srgbClr>
              </a:outerShdw>
            </a:effectLst>
          </a:endParaRPr>
        </a:p>
      </dgm:t>
    </dgm:pt>
    <dgm:pt modelId="{7286A03B-6666-4C6B-8838-E680EC3C7EBA}" type="parTrans" cxnId="{7F765791-8708-43BD-A6C1-BCE776BA3DFA}">
      <dgm:prSet/>
      <dgm:spPr/>
      <dgm:t>
        <a:bodyPr/>
        <a:lstStyle/>
        <a:p>
          <a:endParaRPr lang="en-US" sz="1700"/>
        </a:p>
      </dgm:t>
    </dgm:pt>
    <dgm:pt modelId="{13508088-9C47-4BE1-9272-A9D8FCDC4C93}" type="sibTrans" cxnId="{7F765791-8708-43BD-A6C1-BCE776BA3DFA}">
      <dgm:prSet/>
      <dgm:spPr/>
      <dgm:t>
        <a:bodyPr/>
        <a:lstStyle/>
        <a:p>
          <a:endParaRPr lang="en-US" sz="1700"/>
        </a:p>
      </dgm:t>
    </dgm:pt>
    <dgm:pt modelId="{3FBCF89F-CBB4-4FA2-83FB-7F01C18C1E50}">
      <dgm:prSet phldrT="[Text]" custT="1"/>
      <dgm:spPr/>
      <dgm:t>
        <a:bodyPr/>
        <a:lstStyle/>
        <a:p>
          <a:r>
            <a:rPr lang="en-US" sz="1700" b="0" dirty="0">
              <a:effectLst>
                <a:outerShdw blurRad="38100" dist="38100" dir="2700000" algn="tl">
                  <a:srgbClr val="000000">
                    <a:alpha val="43137"/>
                  </a:srgbClr>
                </a:outerShdw>
              </a:effectLst>
            </a:rPr>
            <a:t>What resources will be required to assist should devolution occur?</a:t>
          </a:r>
        </a:p>
      </dgm:t>
    </dgm:pt>
    <dgm:pt modelId="{7348A5D3-1B1C-4458-A620-C55F282FDD3A}" type="parTrans" cxnId="{26976995-9DB3-41A5-8FBD-811E039029D5}">
      <dgm:prSet/>
      <dgm:spPr/>
      <dgm:t>
        <a:bodyPr/>
        <a:lstStyle/>
        <a:p>
          <a:endParaRPr lang="en-US" sz="1700"/>
        </a:p>
      </dgm:t>
    </dgm:pt>
    <dgm:pt modelId="{FAD5D4ED-CAE2-4D08-BD90-6DD55BCCECD3}" type="sibTrans" cxnId="{26976995-9DB3-41A5-8FBD-811E039029D5}">
      <dgm:prSet/>
      <dgm:spPr/>
      <dgm:t>
        <a:bodyPr/>
        <a:lstStyle/>
        <a:p>
          <a:endParaRPr lang="en-US" sz="1700"/>
        </a:p>
      </dgm:t>
    </dgm:pt>
    <dgm:pt modelId="{4A843640-F871-4C10-AEEF-375A0D924F07}" type="pres">
      <dgm:prSet presAssocID="{3EB0067D-EE98-4130-83AF-ED24A54818F9}" presName="linear" presStyleCnt="0">
        <dgm:presLayoutVars>
          <dgm:dir/>
          <dgm:animLvl val="lvl"/>
          <dgm:resizeHandles val="exact"/>
        </dgm:presLayoutVars>
      </dgm:prSet>
      <dgm:spPr/>
    </dgm:pt>
    <dgm:pt modelId="{B3CA5BCF-1016-41A9-B11F-7E236469531C}" type="pres">
      <dgm:prSet presAssocID="{C3B5B8A6-C3B2-4AD7-9A62-82BC0DA44F05}" presName="parentLin" presStyleCnt="0"/>
      <dgm:spPr/>
    </dgm:pt>
    <dgm:pt modelId="{20A814AC-93D9-4816-BAC4-DAD6AB523991}" type="pres">
      <dgm:prSet presAssocID="{C3B5B8A6-C3B2-4AD7-9A62-82BC0DA44F05}" presName="parentLeftMargin" presStyleLbl="node1" presStyleIdx="0" presStyleCnt="4"/>
      <dgm:spPr/>
    </dgm:pt>
    <dgm:pt modelId="{BA417454-19A5-41F0-A9E9-302733045332}" type="pres">
      <dgm:prSet presAssocID="{C3B5B8A6-C3B2-4AD7-9A62-82BC0DA44F05}" presName="parentText" presStyleLbl="node1" presStyleIdx="0" presStyleCnt="4" custScaleX="142857" custScaleY="107537" custLinFactNeighborX="-8955" custLinFactNeighborY="-12">
        <dgm:presLayoutVars>
          <dgm:chMax val="0"/>
          <dgm:bulletEnabled val="1"/>
        </dgm:presLayoutVars>
      </dgm:prSet>
      <dgm:spPr/>
    </dgm:pt>
    <dgm:pt modelId="{50220714-B2EC-4799-8CE7-2AEC0428D3E6}" type="pres">
      <dgm:prSet presAssocID="{C3B5B8A6-C3B2-4AD7-9A62-82BC0DA44F05}" presName="negativeSpace" presStyleCnt="0"/>
      <dgm:spPr/>
    </dgm:pt>
    <dgm:pt modelId="{52C0E270-BBCA-4A08-8F93-7A1BEF3503D9}" type="pres">
      <dgm:prSet presAssocID="{C3B5B8A6-C3B2-4AD7-9A62-82BC0DA44F05}" presName="childText" presStyleLbl="conFgAcc1" presStyleIdx="0" presStyleCnt="4" custLinFactNeighborY="-18722">
        <dgm:presLayoutVars>
          <dgm:bulletEnabled val="1"/>
        </dgm:presLayoutVars>
      </dgm:prSet>
      <dgm:spPr/>
    </dgm:pt>
    <dgm:pt modelId="{715937AB-3C17-446E-A817-C0383687BABC}" type="pres">
      <dgm:prSet presAssocID="{E3D82B52-08C2-492C-9CE3-141837B63F97}" presName="spaceBetweenRectangles" presStyleCnt="0"/>
      <dgm:spPr/>
    </dgm:pt>
    <dgm:pt modelId="{A0E354F3-4A8E-4F97-869D-DEE4BECFAC27}" type="pres">
      <dgm:prSet presAssocID="{3302AD35-2935-4215-A6B4-43EA40512AE2}" presName="parentLin" presStyleCnt="0"/>
      <dgm:spPr/>
    </dgm:pt>
    <dgm:pt modelId="{17CA6B9B-DA15-4474-BAAE-0B002A7B4D8D}" type="pres">
      <dgm:prSet presAssocID="{3302AD35-2935-4215-A6B4-43EA40512AE2}" presName="parentLeftMargin" presStyleLbl="node1" presStyleIdx="0" presStyleCnt="4"/>
      <dgm:spPr/>
    </dgm:pt>
    <dgm:pt modelId="{F18E2B19-BF82-4A79-92FF-E61DF0E4C5D6}" type="pres">
      <dgm:prSet presAssocID="{3302AD35-2935-4215-A6B4-43EA40512AE2}" presName="parentText" presStyleLbl="node1" presStyleIdx="1" presStyleCnt="4" custScaleX="142857" custScaleY="106257">
        <dgm:presLayoutVars>
          <dgm:chMax val="0"/>
          <dgm:bulletEnabled val="1"/>
        </dgm:presLayoutVars>
      </dgm:prSet>
      <dgm:spPr/>
    </dgm:pt>
    <dgm:pt modelId="{DC2AEF2F-4586-4C69-A427-A989765B4D28}" type="pres">
      <dgm:prSet presAssocID="{3302AD35-2935-4215-A6B4-43EA40512AE2}" presName="negativeSpace" presStyleCnt="0"/>
      <dgm:spPr/>
    </dgm:pt>
    <dgm:pt modelId="{85A6767F-1AD7-468D-AA70-BE30E909D55C}" type="pres">
      <dgm:prSet presAssocID="{3302AD35-2935-4215-A6B4-43EA40512AE2}" presName="childText" presStyleLbl="conFgAcc1" presStyleIdx="1" presStyleCnt="4">
        <dgm:presLayoutVars>
          <dgm:bulletEnabled val="1"/>
        </dgm:presLayoutVars>
      </dgm:prSet>
      <dgm:spPr/>
    </dgm:pt>
    <dgm:pt modelId="{B91DA5C7-735D-41FF-B178-500649BA36E7}" type="pres">
      <dgm:prSet presAssocID="{844735AB-81F5-4854-B038-CC4494ED6F6D}" presName="spaceBetweenRectangles" presStyleCnt="0"/>
      <dgm:spPr/>
    </dgm:pt>
    <dgm:pt modelId="{F3526AA3-3CF0-4834-B412-A21B2FFFAF29}" type="pres">
      <dgm:prSet presAssocID="{FF8F4BBE-5E1D-4433-B755-809724B4C8D5}" presName="parentLin" presStyleCnt="0"/>
      <dgm:spPr/>
    </dgm:pt>
    <dgm:pt modelId="{DDD0527A-1A78-43FB-B972-C0392BE89EE4}" type="pres">
      <dgm:prSet presAssocID="{FF8F4BBE-5E1D-4433-B755-809724B4C8D5}" presName="parentLeftMargin" presStyleLbl="node1" presStyleIdx="1" presStyleCnt="4"/>
      <dgm:spPr/>
    </dgm:pt>
    <dgm:pt modelId="{F96D06E5-E612-4005-BE53-14407E0EDE5E}" type="pres">
      <dgm:prSet presAssocID="{FF8F4BBE-5E1D-4433-B755-809724B4C8D5}" presName="parentText" presStyleLbl="node1" presStyleIdx="2" presStyleCnt="4" custScaleX="141826" custScaleY="106320" custLinFactNeighborX="2102" custLinFactNeighborY="2325">
        <dgm:presLayoutVars>
          <dgm:chMax val="0"/>
          <dgm:bulletEnabled val="1"/>
        </dgm:presLayoutVars>
      </dgm:prSet>
      <dgm:spPr/>
    </dgm:pt>
    <dgm:pt modelId="{5B65DC63-93A1-4C1C-A594-9AE12B65FAF1}" type="pres">
      <dgm:prSet presAssocID="{FF8F4BBE-5E1D-4433-B755-809724B4C8D5}" presName="negativeSpace" presStyleCnt="0"/>
      <dgm:spPr/>
    </dgm:pt>
    <dgm:pt modelId="{12689CA0-45F0-4566-BCD4-0551798182CC}" type="pres">
      <dgm:prSet presAssocID="{FF8F4BBE-5E1D-4433-B755-809724B4C8D5}" presName="childText" presStyleLbl="conFgAcc1" presStyleIdx="2" presStyleCnt="4">
        <dgm:presLayoutVars>
          <dgm:bulletEnabled val="1"/>
        </dgm:presLayoutVars>
      </dgm:prSet>
      <dgm:spPr/>
    </dgm:pt>
    <dgm:pt modelId="{96DB2064-C80B-4131-9BB6-0E8AD737B4A2}" type="pres">
      <dgm:prSet presAssocID="{13508088-9C47-4BE1-9272-A9D8FCDC4C93}" presName="spaceBetweenRectangles" presStyleCnt="0"/>
      <dgm:spPr/>
    </dgm:pt>
    <dgm:pt modelId="{BFA455EE-5F8C-4F5C-A2A8-F57AA7CA850D}" type="pres">
      <dgm:prSet presAssocID="{3FBCF89F-CBB4-4FA2-83FB-7F01C18C1E50}" presName="parentLin" presStyleCnt="0"/>
      <dgm:spPr/>
    </dgm:pt>
    <dgm:pt modelId="{07A05A75-36F4-4EB2-BF56-976EEACC7FBC}" type="pres">
      <dgm:prSet presAssocID="{3FBCF89F-CBB4-4FA2-83FB-7F01C18C1E50}" presName="parentLeftMargin" presStyleLbl="node1" presStyleIdx="2" presStyleCnt="4"/>
      <dgm:spPr/>
    </dgm:pt>
    <dgm:pt modelId="{241F0A9B-06E1-4E5F-A018-CB0EC5C9CFB8}" type="pres">
      <dgm:prSet presAssocID="{3FBCF89F-CBB4-4FA2-83FB-7F01C18C1E50}" presName="parentText" presStyleLbl="node1" presStyleIdx="3" presStyleCnt="4" custScaleX="139154">
        <dgm:presLayoutVars>
          <dgm:chMax val="0"/>
          <dgm:bulletEnabled val="1"/>
        </dgm:presLayoutVars>
      </dgm:prSet>
      <dgm:spPr/>
    </dgm:pt>
    <dgm:pt modelId="{466DF68C-4F7E-4E13-BC47-E126333C864D}" type="pres">
      <dgm:prSet presAssocID="{3FBCF89F-CBB4-4FA2-83FB-7F01C18C1E50}" presName="negativeSpace" presStyleCnt="0"/>
      <dgm:spPr/>
    </dgm:pt>
    <dgm:pt modelId="{1FD76C8F-1982-46EF-A3CC-FB23AE4DE210}" type="pres">
      <dgm:prSet presAssocID="{3FBCF89F-CBB4-4FA2-83FB-7F01C18C1E50}" presName="childText" presStyleLbl="conFgAcc1" presStyleIdx="3" presStyleCnt="4">
        <dgm:presLayoutVars>
          <dgm:bulletEnabled val="1"/>
        </dgm:presLayoutVars>
      </dgm:prSet>
      <dgm:spPr/>
    </dgm:pt>
  </dgm:ptLst>
  <dgm:cxnLst>
    <dgm:cxn modelId="{E453F701-8A28-49DE-A5C2-46B2796B9220}" type="presOf" srcId="{3302AD35-2935-4215-A6B4-43EA40512AE2}" destId="{17CA6B9B-DA15-4474-BAAE-0B002A7B4D8D}" srcOrd="0" destOrd="0" presId="urn:microsoft.com/office/officeart/2005/8/layout/list1"/>
    <dgm:cxn modelId="{A0CC751F-5C8E-499F-8935-BD171FEF4F5A}" type="presOf" srcId="{FF8F4BBE-5E1D-4433-B755-809724B4C8D5}" destId="{DDD0527A-1A78-43FB-B972-C0392BE89EE4}" srcOrd="0" destOrd="0" presId="urn:microsoft.com/office/officeart/2005/8/layout/list1"/>
    <dgm:cxn modelId="{B35FBF27-CEFB-4407-A07A-B540C15127A7}" type="presOf" srcId="{FF8F4BBE-5E1D-4433-B755-809724B4C8D5}" destId="{F96D06E5-E612-4005-BE53-14407E0EDE5E}" srcOrd="1" destOrd="0" presId="urn:microsoft.com/office/officeart/2005/8/layout/list1"/>
    <dgm:cxn modelId="{7483E82C-A144-4840-8366-BC633542C967}" type="presOf" srcId="{3FBCF89F-CBB4-4FA2-83FB-7F01C18C1E50}" destId="{07A05A75-36F4-4EB2-BF56-976EEACC7FBC}" srcOrd="0" destOrd="0" presId="urn:microsoft.com/office/officeart/2005/8/layout/list1"/>
    <dgm:cxn modelId="{BE3C7A2F-43DF-4489-BF51-DF6BDF82C6FA}" type="presOf" srcId="{C3B5B8A6-C3B2-4AD7-9A62-82BC0DA44F05}" destId="{20A814AC-93D9-4816-BAC4-DAD6AB523991}" srcOrd="0" destOrd="0" presId="urn:microsoft.com/office/officeart/2005/8/layout/list1"/>
    <dgm:cxn modelId="{9FB86A61-3627-4E90-BE6B-79F26DC30648}" srcId="{3EB0067D-EE98-4130-83AF-ED24A54818F9}" destId="{C3B5B8A6-C3B2-4AD7-9A62-82BC0DA44F05}" srcOrd="0" destOrd="0" parTransId="{53F57337-E601-41E0-9630-F41CFDE1D093}" sibTransId="{E3D82B52-08C2-492C-9CE3-141837B63F97}"/>
    <dgm:cxn modelId="{02556443-E206-4393-892D-D210B6320ABE}" type="presOf" srcId="{3302AD35-2935-4215-A6B4-43EA40512AE2}" destId="{F18E2B19-BF82-4A79-92FF-E61DF0E4C5D6}" srcOrd="1" destOrd="0" presId="urn:microsoft.com/office/officeart/2005/8/layout/list1"/>
    <dgm:cxn modelId="{E927DD64-3B5E-4445-8A6E-2E8B20F11D58}" type="presOf" srcId="{3EB0067D-EE98-4130-83AF-ED24A54818F9}" destId="{4A843640-F871-4C10-AEEF-375A0D924F07}" srcOrd="0" destOrd="0" presId="urn:microsoft.com/office/officeart/2005/8/layout/list1"/>
    <dgm:cxn modelId="{5900AA6B-AA5C-47C1-A51C-761975E135AD}" srcId="{3EB0067D-EE98-4130-83AF-ED24A54818F9}" destId="{3302AD35-2935-4215-A6B4-43EA40512AE2}" srcOrd="1" destOrd="0" parTransId="{6F819461-661A-4971-87E2-9F02798DC548}" sibTransId="{844735AB-81F5-4854-B038-CC4494ED6F6D}"/>
    <dgm:cxn modelId="{5619188D-7F2C-426E-9D9A-1540694F455E}" type="presOf" srcId="{C3B5B8A6-C3B2-4AD7-9A62-82BC0DA44F05}" destId="{BA417454-19A5-41F0-A9E9-302733045332}" srcOrd="1" destOrd="0" presId="urn:microsoft.com/office/officeart/2005/8/layout/list1"/>
    <dgm:cxn modelId="{7F765791-8708-43BD-A6C1-BCE776BA3DFA}" srcId="{3EB0067D-EE98-4130-83AF-ED24A54818F9}" destId="{FF8F4BBE-5E1D-4433-B755-809724B4C8D5}" srcOrd="2" destOrd="0" parTransId="{7286A03B-6666-4C6B-8838-E680EC3C7EBA}" sibTransId="{13508088-9C47-4BE1-9272-A9D8FCDC4C93}"/>
    <dgm:cxn modelId="{26976995-9DB3-41A5-8FBD-811E039029D5}" srcId="{3EB0067D-EE98-4130-83AF-ED24A54818F9}" destId="{3FBCF89F-CBB4-4FA2-83FB-7F01C18C1E50}" srcOrd="3" destOrd="0" parTransId="{7348A5D3-1B1C-4458-A620-C55F282FDD3A}" sibTransId="{FAD5D4ED-CAE2-4D08-BD90-6DD55BCCECD3}"/>
    <dgm:cxn modelId="{72F4F0AF-634B-4F71-9CAB-A3E88D31357A}" type="presOf" srcId="{3FBCF89F-CBB4-4FA2-83FB-7F01C18C1E50}" destId="{241F0A9B-06E1-4E5F-A018-CB0EC5C9CFB8}" srcOrd="1" destOrd="0" presId="urn:microsoft.com/office/officeart/2005/8/layout/list1"/>
    <dgm:cxn modelId="{826CD683-109F-480D-905C-097165A4170A}" type="presParOf" srcId="{4A843640-F871-4C10-AEEF-375A0D924F07}" destId="{B3CA5BCF-1016-41A9-B11F-7E236469531C}" srcOrd="0" destOrd="0" presId="urn:microsoft.com/office/officeart/2005/8/layout/list1"/>
    <dgm:cxn modelId="{F69788D9-C95C-4A64-B364-A203E77729EF}" type="presParOf" srcId="{B3CA5BCF-1016-41A9-B11F-7E236469531C}" destId="{20A814AC-93D9-4816-BAC4-DAD6AB523991}" srcOrd="0" destOrd="0" presId="urn:microsoft.com/office/officeart/2005/8/layout/list1"/>
    <dgm:cxn modelId="{87168862-9656-4988-8756-17B1A5D1DC7F}" type="presParOf" srcId="{B3CA5BCF-1016-41A9-B11F-7E236469531C}" destId="{BA417454-19A5-41F0-A9E9-302733045332}" srcOrd="1" destOrd="0" presId="urn:microsoft.com/office/officeart/2005/8/layout/list1"/>
    <dgm:cxn modelId="{054B90DB-AFF8-46DD-A83E-AA7506A0D874}" type="presParOf" srcId="{4A843640-F871-4C10-AEEF-375A0D924F07}" destId="{50220714-B2EC-4799-8CE7-2AEC0428D3E6}" srcOrd="1" destOrd="0" presId="urn:microsoft.com/office/officeart/2005/8/layout/list1"/>
    <dgm:cxn modelId="{CBD9D9A5-2F71-407A-9A08-946D2E9944EE}" type="presParOf" srcId="{4A843640-F871-4C10-AEEF-375A0D924F07}" destId="{52C0E270-BBCA-4A08-8F93-7A1BEF3503D9}" srcOrd="2" destOrd="0" presId="urn:microsoft.com/office/officeart/2005/8/layout/list1"/>
    <dgm:cxn modelId="{8DBBF3B4-15AD-4BB8-BD70-9E021CCFDEF7}" type="presParOf" srcId="{4A843640-F871-4C10-AEEF-375A0D924F07}" destId="{715937AB-3C17-446E-A817-C0383687BABC}" srcOrd="3" destOrd="0" presId="urn:microsoft.com/office/officeart/2005/8/layout/list1"/>
    <dgm:cxn modelId="{C6BFCC01-2468-4B8F-BE01-C2FD28105D6C}" type="presParOf" srcId="{4A843640-F871-4C10-AEEF-375A0D924F07}" destId="{A0E354F3-4A8E-4F97-869D-DEE4BECFAC27}" srcOrd="4" destOrd="0" presId="urn:microsoft.com/office/officeart/2005/8/layout/list1"/>
    <dgm:cxn modelId="{140D960A-06A8-41BD-A22C-3F1F24F99066}" type="presParOf" srcId="{A0E354F3-4A8E-4F97-869D-DEE4BECFAC27}" destId="{17CA6B9B-DA15-4474-BAAE-0B002A7B4D8D}" srcOrd="0" destOrd="0" presId="urn:microsoft.com/office/officeart/2005/8/layout/list1"/>
    <dgm:cxn modelId="{27EFC8A8-CE51-4AF6-9A66-3DB8E346E7FC}" type="presParOf" srcId="{A0E354F3-4A8E-4F97-869D-DEE4BECFAC27}" destId="{F18E2B19-BF82-4A79-92FF-E61DF0E4C5D6}" srcOrd="1" destOrd="0" presId="urn:microsoft.com/office/officeart/2005/8/layout/list1"/>
    <dgm:cxn modelId="{1DB52E62-EE3A-46DF-A236-7239DF7A6BFA}" type="presParOf" srcId="{4A843640-F871-4C10-AEEF-375A0D924F07}" destId="{DC2AEF2F-4586-4C69-A427-A989765B4D28}" srcOrd="5" destOrd="0" presId="urn:microsoft.com/office/officeart/2005/8/layout/list1"/>
    <dgm:cxn modelId="{8C399B65-21A7-4C01-A0D3-C30D2CF6B848}" type="presParOf" srcId="{4A843640-F871-4C10-AEEF-375A0D924F07}" destId="{85A6767F-1AD7-468D-AA70-BE30E909D55C}" srcOrd="6" destOrd="0" presId="urn:microsoft.com/office/officeart/2005/8/layout/list1"/>
    <dgm:cxn modelId="{0495F036-7B1C-40EC-B7D1-A8155C5AF169}" type="presParOf" srcId="{4A843640-F871-4C10-AEEF-375A0D924F07}" destId="{B91DA5C7-735D-41FF-B178-500649BA36E7}" srcOrd="7" destOrd="0" presId="urn:microsoft.com/office/officeart/2005/8/layout/list1"/>
    <dgm:cxn modelId="{C406B55F-0F28-4243-81A1-22163BD21079}" type="presParOf" srcId="{4A843640-F871-4C10-AEEF-375A0D924F07}" destId="{F3526AA3-3CF0-4834-B412-A21B2FFFAF29}" srcOrd="8" destOrd="0" presId="urn:microsoft.com/office/officeart/2005/8/layout/list1"/>
    <dgm:cxn modelId="{30C498DA-C4B5-426F-8D8B-06A81004FB8A}" type="presParOf" srcId="{F3526AA3-3CF0-4834-B412-A21B2FFFAF29}" destId="{DDD0527A-1A78-43FB-B972-C0392BE89EE4}" srcOrd="0" destOrd="0" presId="urn:microsoft.com/office/officeart/2005/8/layout/list1"/>
    <dgm:cxn modelId="{0DF48401-3065-477A-869B-3A45DCDDCB60}" type="presParOf" srcId="{F3526AA3-3CF0-4834-B412-A21B2FFFAF29}" destId="{F96D06E5-E612-4005-BE53-14407E0EDE5E}" srcOrd="1" destOrd="0" presId="urn:microsoft.com/office/officeart/2005/8/layout/list1"/>
    <dgm:cxn modelId="{FE7B7D6D-1D72-4DA8-8EB9-1F05782AEB28}" type="presParOf" srcId="{4A843640-F871-4C10-AEEF-375A0D924F07}" destId="{5B65DC63-93A1-4C1C-A594-9AE12B65FAF1}" srcOrd="9" destOrd="0" presId="urn:microsoft.com/office/officeart/2005/8/layout/list1"/>
    <dgm:cxn modelId="{8557BE05-CE06-44C4-8EE5-82038FADF59A}" type="presParOf" srcId="{4A843640-F871-4C10-AEEF-375A0D924F07}" destId="{12689CA0-45F0-4566-BCD4-0551798182CC}" srcOrd="10" destOrd="0" presId="urn:microsoft.com/office/officeart/2005/8/layout/list1"/>
    <dgm:cxn modelId="{B20349DB-FCCD-4396-AB6A-21833EFE630C}" type="presParOf" srcId="{4A843640-F871-4C10-AEEF-375A0D924F07}" destId="{96DB2064-C80B-4131-9BB6-0E8AD737B4A2}" srcOrd="11" destOrd="0" presId="urn:microsoft.com/office/officeart/2005/8/layout/list1"/>
    <dgm:cxn modelId="{84D8F159-E3B6-404D-BCA3-022245E73744}" type="presParOf" srcId="{4A843640-F871-4C10-AEEF-375A0D924F07}" destId="{BFA455EE-5F8C-4F5C-A2A8-F57AA7CA850D}" srcOrd="12" destOrd="0" presId="urn:microsoft.com/office/officeart/2005/8/layout/list1"/>
    <dgm:cxn modelId="{4039B19D-8204-403E-BD3F-31F8A97AB740}" type="presParOf" srcId="{BFA455EE-5F8C-4F5C-A2A8-F57AA7CA850D}" destId="{07A05A75-36F4-4EB2-BF56-976EEACC7FBC}" srcOrd="0" destOrd="0" presId="urn:microsoft.com/office/officeart/2005/8/layout/list1"/>
    <dgm:cxn modelId="{4C060594-8008-4B07-93C1-9098D60054A5}" type="presParOf" srcId="{BFA455EE-5F8C-4F5C-A2A8-F57AA7CA850D}" destId="{241F0A9B-06E1-4E5F-A018-CB0EC5C9CFB8}" srcOrd="1" destOrd="0" presId="urn:microsoft.com/office/officeart/2005/8/layout/list1"/>
    <dgm:cxn modelId="{7AC08B54-AFC3-4C47-827E-C7C97B8F0F6F}" type="presParOf" srcId="{4A843640-F871-4C10-AEEF-375A0D924F07}" destId="{466DF68C-4F7E-4E13-BC47-E126333C864D}" srcOrd="13" destOrd="0" presId="urn:microsoft.com/office/officeart/2005/8/layout/list1"/>
    <dgm:cxn modelId="{E7B122B1-9854-4050-A273-23B1FC3B398F}" type="presParOf" srcId="{4A843640-F871-4C10-AEEF-375A0D924F07}" destId="{1FD76C8F-1982-46EF-A3CC-FB23AE4DE21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9CD60B-A761-4732-8C3E-F4FEBF806286}" type="doc">
      <dgm:prSet loTypeId="urn:microsoft.com/office/officeart/2005/8/layout/chevron2" loCatId="list" qsTypeId="urn:microsoft.com/office/officeart/2005/8/quickstyle/simple1" qsCatId="simple" csTypeId="urn:microsoft.com/office/officeart/2005/8/colors/accent3_2" csCatId="accent3" phldr="1"/>
      <dgm:spPr/>
      <dgm:t>
        <a:bodyPr/>
        <a:lstStyle/>
        <a:p>
          <a:endParaRPr lang="en-US"/>
        </a:p>
      </dgm:t>
    </dgm:pt>
    <dgm:pt modelId="{46075965-A5BF-4685-A131-2AAEFDB56C7C}">
      <dgm:prSet phldrT="[Text]"/>
      <dgm:spPr/>
      <dgm:t>
        <a:bodyPr/>
        <a:lstStyle/>
        <a:p>
          <a:endParaRPr lang="en-US" dirty="0"/>
        </a:p>
      </dgm:t>
      <dgm:extLst>
        <a:ext uri="{E40237B7-FDA0-4F09-8148-C483321AD2D9}">
          <dgm14:cNvPr xmlns:dgm14="http://schemas.microsoft.com/office/drawing/2010/diagram" id="0" name="" descr="down arrow"/>
        </a:ext>
      </dgm:extLst>
    </dgm:pt>
    <dgm:pt modelId="{EBA74849-AC88-4909-A7FF-0426747C71E7}" type="parTrans" cxnId="{9BB57086-9754-43B5-A2DD-B5F72B279AAD}">
      <dgm:prSet/>
      <dgm:spPr/>
      <dgm:t>
        <a:bodyPr/>
        <a:lstStyle/>
        <a:p>
          <a:endParaRPr lang="en-US"/>
        </a:p>
      </dgm:t>
    </dgm:pt>
    <dgm:pt modelId="{BBC786AC-BA55-42BE-9866-02097ACF1C6E}" type="sibTrans" cxnId="{9BB57086-9754-43B5-A2DD-B5F72B279AAD}">
      <dgm:prSet/>
      <dgm:spPr/>
      <dgm:t>
        <a:bodyPr/>
        <a:lstStyle/>
        <a:p>
          <a:endParaRPr lang="en-US"/>
        </a:p>
      </dgm:t>
    </dgm:pt>
    <dgm:pt modelId="{F0EF5111-0BE5-4546-82B5-C84123D07577}">
      <dgm:prSet phldrT="[Text]"/>
      <dgm:spPr/>
      <dgm:t>
        <a:bodyPr/>
        <a:lstStyle/>
        <a:p>
          <a:r>
            <a:rPr lang="en-US" dirty="0"/>
            <a:t>Sufficient numbers of students and staff members;</a:t>
          </a:r>
        </a:p>
      </dgm:t>
      <dgm:extLst>
        <a:ext uri="{E40237B7-FDA0-4F09-8148-C483321AD2D9}">
          <dgm14:cNvPr xmlns:dgm14="http://schemas.microsoft.com/office/drawing/2010/diagram" id="0" name="" descr="backgroud"/>
        </a:ext>
      </dgm:extLst>
    </dgm:pt>
    <dgm:pt modelId="{7326F325-D430-4AD0-B8E9-65908A4395AC}" type="parTrans" cxnId="{0FA62ADC-B4B1-4B9C-BF28-1F448430D972}">
      <dgm:prSet/>
      <dgm:spPr/>
      <dgm:t>
        <a:bodyPr/>
        <a:lstStyle/>
        <a:p>
          <a:endParaRPr lang="en-US"/>
        </a:p>
      </dgm:t>
    </dgm:pt>
    <dgm:pt modelId="{E54A0293-4E1E-4C88-AC22-81755790F277}" type="sibTrans" cxnId="{0FA62ADC-B4B1-4B9C-BF28-1F448430D972}">
      <dgm:prSet/>
      <dgm:spPr/>
      <dgm:t>
        <a:bodyPr/>
        <a:lstStyle/>
        <a:p>
          <a:endParaRPr lang="en-US"/>
        </a:p>
      </dgm:t>
    </dgm:pt>
    <dgm:pt modelId="{24129E5A-973D-4F9A-A358-D1559F97369F}">
      <dgm:prSet phldrT="[Text]"/>
      <dgm:spPr/>
      <dgm:t>
        <a:bodyPr/>
        <a:lstStyle/>
        <a:p>
          <a:r>
            <a:rPr lang="en-US" dirty="0"/>
            <a:t>	</a:t>
          </a:r>
        </a:p>
      </dgm:t>
      <dgm:extLst>
        <a:ext uri="{E40237B7-FDA0-4F09-8148-C483321AD2D9}">
          <dgm14:cNvPr xmlns:dgm14="http://schemas.microsoft.com/office/drawing/2010/diagram" id="0" name="" descr="down arrow"/>
        </a:ext>
      </dgm:extLst>
    </dgm:pt>
    <dgm:pt modelId="{BD4FAABC-DBEA-4429-9E3F-6D22FC5359AC}" type="parTrans" cxnId="{892353C0-C78B-45AE-9664-F1E60855908F}">
      <dgm:prSet/>
      <dgm:spPr/>
      <dgm:t>
        <a:bodyPr/>
        <a:lstStyle/>
        <a:p>
          <a:endParaRPr lang="en-US"/>
        </a:p>
      </dgm:t>
    </dgm:pt>
    <dgm:pt modelId="{58A0433E-E593-45D4-9021-5836BF8F9D36}" type="sibTrans" cxnId="{892353C0-C78B-45AE-9664-F1E60855908F}">
      <dgm:prSet/>
      <dgm:spPr/>
      <dgm:t>
        <a:bodyPr/>
        <a:lstStyle/>
        <a:p>
          <a:endParaRPr lang="en-US"/>
        </a:p>
      </dgm:t>
    </dgm:pt>
    <dgm:pt modelId="{74CBC622-7557-431A-9E37-1CD534A36758}">
      <dgm:prSet phldrT="[Text]"/>
      <dgm:spPr/>
      <dgm:t>
        <a:bodyPr/>
        <a:lstStyle/>
        <a:p>
          <a:r>
            <a:rPr lang="en-US" dirty="0"/>
            <a:t>An adequate number of safe and healthy facilities; and</a:t>
          </a:r>
        </a:p>
      </dgm:t>
      <dgm:extLst>
        <a:ext uri="{E40237B7-FDA0-4F09-8148-C483321AD2D9}">
          <dgm14:cNvPr xmlns:dgm14="http://schemas.microsoft.com/office/drawing/2010/diagram" id="0" name="" descr="backgroud"/>
        </a:ext>
      </dgm:extLst>
    </dgm:pt>
    <dgm:pt modelId="{B9382482-D27A-4260-B1B0-321407A1BBA0}" type="parTrans" cxnId="{DCECE4BA-0B1C-42FD-89DE-B17912855AA8}">
      <dgm:prSet/>
      <dgm:spPr/>
      <dgm:t>
        <a:bodyPr/>
        <a:lstStyle/>
        <a:p>
          <a:endParaRPr lang="en-US"/>
        </a:p>
      </dgm:t>
    </dgm:pt>
    <dgm:pt modelId="{82D8B34A-1B84-4D65-A812-EA3BFB80399B}" type="sibTrans" cxnId="{DCECE4BA-0B1C-42FD-89DE-B17912855AA8}">
      <dgm:prSet/>
      <dgm:spPr/>
      <dgm:t>
        <a:bodyPr/>
        <a:lstStyle/>
        <a:p>
          <a:endParaRPr lang="en-US"/>
        </a:p>
      </dgm:t>
    </dgm:pt>
    <dgm:pt modelId="{D537D204-0746-45C2-8273-91D0A53BF821}">
      <dgm:prSet phldrT="[Text]"/>
      <dgm:spPr/>
      <dgm:t>
        <a:bodyPr/>
        <a:lstStyle/>
        <a:p>
          <a:endParaRPr lang="en-US" dirty="0"/>
        </a:p>
      </dgm:t>
      <dgm:extLst>
        <a:ext uri="{E40237B7-FDA0-4F09-8148-C483321AD2D9}">
          <dgm14:cNvPr xmlns:dgm14="http://schemas.microsoft.com/office/drawing/2010/diagram" id="0" name="" descr="down arrow"/>
        </a:ext>
      </dgm:extLst>
    </dgm:pt>
    <dgm:pt modelId="{504E1B98-ABF2-4FA5-9D97-3AF49755CE66}" type="parTrans" cxnId="{6E498E37-9949-456D-AFF7-078B684EEE50}">
      <dgm:prSet/>
      <dgm:spPr/>
      <dgm:t>
        <a:bodyPr/>
        <a:lstStyle/>
        <a:p>
          <a:endParaRPr lang="en-US"/>
        </a:p>
      </dgm:t>
    </dgm:pt>
    <dgm:pt modelId="{A8960C15-8E33-49BD-994B-F2901D5BDA17}" type="sibTrans" cxnId="{6E498E37-9949-456D-AFF7-078B684EEE50}">
      <dgm:prSet/>
      <dgm:spPr/>
      <dgm:t>
        <a:bodyPr/>
        <a:lstStyle/>
        <a:p>
          <a:endParaRPr lang="en-US"/>
        </a:p>
      </dgm:t>
    </dgm:pt>
    <dgm:pt modelId="{1796CF49-F2DA-4178-A57E-7C630841C8EE}">
      <dgm:prSet phldrT="[Text]"/>
      <dgm:spPr/>
      <dgm:t>
        <a:bodyPr/>
        <a:lstStyle/>
        <a:p>
          <a:r>
            <a:rPr lang="en-US" dirty="0"/>
            <a:t>Sufficient business and financial systems operating.</a:t>
          </a:r>
        </a:p>
      </dgm:t>
      <dgm:extLst>
        <a:ext uri="{E40237B7-FDA0-4F09-8148-C483321AD2D9}">
          <dgm14:cNvPr xmlns:dgm14="http://schemas.microsoft.com/office/drawing/2010/diagram" id="0" name="" descr="background"/>
        </a:ext>
      </dgm:extLst>
    </dgm:pt>
    <dgm:pt modelId="{18166118-0267-4E52-B030-E48BE4866E46}" type="parTrans" cxnId="{7F5A7838-14B7-447D-A053-DB1091BC2DD5}">
      <dgm:prSet/>
      <dgm:spPr/>
      <dgm:t>
        <a:bodyPr/>
        <a:lstStyle/>
        <a:p>
          <a:endParaRPr lang="en-US"/>
        </a:p>
      </dgm:t>
    </dgm:pt>
    <dgm:pt modelId="{D43B1A8D-C2F1-44FE-981C-7CD03572FBF8}" type="sibTrans" cxnId="{7F5A7838-14B7-447D-A053-DB1091BC2DD5}">
      <dgm:prSet/>
      <dgm:spPr/>
      <dgm:t>
        <a:bodyPr/>
        <a:lstStyle/>
        <a:p>
          <a:endParaRPr lang="en-US"/>
        </a:p>
      </dgm:t>
    </dgm:pt>
    <dgm:pt modelId="{56B9E278-2CC4-476C-8DB9-6855DC8A092C}" type="pres">
      <dgm:prSet presAssocID="{159CD60B-A761-4732-8C3E-F4FEBF806286}" presName="linearFlow" presStyleCnt="0">
        <dgm:presLayoutVars>
          <dgm:dir/>
          <dgm:animLvl val="lvl"/>
          <dgm:resizeHandles val="exact"/>
        </dgm:presLayoutVars>
      </dgm:prSet>
      <dgm:spPr/>
    </dgm:pt>
    <dgm:pt modelId="{B00385C6-EE06-4A58-8702-74776020A17A}" type="pres">
      <dgm:prSet presAssocID="{46075965-A5BF-4685-A131-2AAEFDB56C7C}" presName="composite" presStyleCnt="0"/>
      <dgm:spPr/>
    </dgm:pt>
    <dgm:pt modelId="{B7AA8AF6-75B2-4A40-9D84-51FB0CDC3C2A}" type="pres">
      <dgm:prSet presAssocID="{46075965-A5BF-4685-A131-2AAEFDB56C7C}" presName="parentText" presStyleLbl="alignNode1" presStyleIdx="0" presStyleCnt="3">
        <dgm:presLayoutVars>
          <dgm:chMax val="1"/>
          <dgm:bulletEnabled val="1"/>
        </dgm:presLayoutVars>
      </dgm:prSet>
      <dgm:spPr/>
    </dgm:pt>
    <dgm:pt modelId="{177746C6-21D3-4380-98E4-394340F2308F}" type="pres">
      <dgm:prSet presAssocID="{46075965-A5BF-4685-A131-2AAEFDB56C7C}" presName="descendantText" presStyleLbl="alignAcc1" presStyleIdx="0" presStyleCnt="3">
        <dgm:presLayoutVars>
          <dgm:bulletEnabled val="1"/>
        </dgm:presLayoutVars>
      </dgm:prSet>
      <dgm:spPr/>
    </dgm:pt>
    <dgm:pt modelId="{A2947D10-5647-49DA-96E3-4A70B189916B}" type="pres">
      <dgm:prSet presAssocID="{BBC786AC-BA55-42BE-9866-02097ACF1C6E}" presName="sp" presStyleCnt="0"/>
      <dgm:spPr/>
    </dgm:pt>
    <dgm:pt modelId="{E05FE3CC-6E48-4F56-8FDF-189D199ADAC1}" type="pres">
      <dgm:prSet presAssocID="{24129E5A-973D-4F9A-A358-D1559F97369F}" presName="composite" presStyleCnt="0"/>
      <dgm:spPr/>
    </dgm:pt>
    <dgm:pt modelId="{FA81034B-55AF-40AB-8B90-77428CEFF928}" type="pres">
      <dgm:prSet presAssocID="{24129E5A-973D-4F9A-A358-D1559F97369F}" presName="parentText" presStyleLbl="alignNode1" presStyleIdx="1" presStyleCnt="3">
        <dgm:presLayoutVars>
          <dgm:chMax val="1"/>
          <dgm:bulletEnabled val="1"/>
        </dgm:presLayoutVars>
      </dgm:prSet>
      <dgm:spPr/>
    </dgm:pt>
    <dgm:pt modelId="{5628E78B-49CB-47A4-A1CA-C2AA08462600}" type="pres">
      <dgm:prSet presAssocID="{24129E5A-973D-4F9A-A358-D1559F97369F}" presName="descendantText" presStyleLbl="alignAcc1" presStyleIdx="1" presStyleCnt="3">
        <dgm:presLayoutVars>
          <dgm:bulletEnabled val="1"/>
        </dgm:presLayoutVars>
      </dgm:prSet>
      <dgm:spPr/>
    </dgm:pt>
    <dgm:pt modelId="{409A4662-184F-4296-A52F-7876E1419925}" type="pres">
      <dgm:prSet presAssocID="{58A0433E-E593-45D4-9021-5836BF8F9D36}" presName="sp" presStyleCnt="0"/>
      <dgm:spPr/>
    </dgm:pt>
    <dgm:pt modelId="{D520AA6B-E449-40DF-BDCD-63921277D279}" type="pres">
      <dgm:prSet presAssocID="{D537D204-0746-45C2-8273-91D0A53BF821}" presName="composite" presStyleCnt="0"/>
      <dgm:spPr/>
    </dgm:pt>
    <dgm:pt modelId="{3F0B0298-6928-4D64-BD66-A6BB788F3C9E}" type="pres">
      <dgm:prSet presAssocID="{D537D204-0746-45C2-8273-91D0A53BF821}" presName="parentText" presStyleLbl="alignNode1" presStyleIdx="2" presStyleCnt="3">
        <dgm:presLayoutVars>
          <dgm:chMax val="1"/>
          <dgm:bulletEnabled val="1"/>
        </dgm:presLayoutVars>
      </dgm:prSet>
      <dgm:spPr/>
    </dgm:pt>
    <dgm:pt modelId="{B908E991-973E-4E15-BA27-25A6AB9E34A2}" type="pres">
      <dgm:prSet presAssocID="{D537D204-0746-45C2-8273-91D0A53BF821}" presName="descendantText" presStyleLbl="alignAcc1" presStyleIdx="2" presStyleCnt="3">
        <dgm:presLayoutVars>
          <dgm:bulletEnabled val="1"/>
        </dgm:presLayoutVars>
      </dgm:prSet>
      <dgm:spPr/>
    </dgm:pt>
  </dgm:ptLst>
  <dgm:cxnLst>
    <dgm:cxn modelId="{58A28607-944E-4742-98CD-0694D7573A4B}" type="presOf" srcId="{F0EF5111-0BE5-4546-82B5-C84123D07577}" destId="{177746C6-21D3-4380-98E4-394340F2308F}" srcOrd="0" destOrd="0" presId="urn:microsoft.com/office/officeart/2005/8/layout/chevron2"/>
    <dgm:cxn modelId="{7DE75516-3874-48CC-B10F-4049F267485C}" type="presOf" srcId="{46075965-A5BF-4685-A131-2AAEFDB56C7C}" destId="{B7AA8AF6-75B2-4A40-9D84-51FB0CDC3C2A}" srcOrd="0" destOrd="0" presId="urn:microsoft.com/office/officeart/2005/8/layout/chevron2"/>
    <dgm:cxn modelId="{6E498E37-9949-456D-AFF7-078B684EEE50}" srcId="{159CD60B-A761-4732-8C3E-F4FEBF806286}" destId="{D537D204-0746-45C2-8273-91D0A53BF821}" srcOrd="2" destOrd="0" parTransId="{504E1B98-ABF2-4FA5-9D97-3AF49755CE66}" sibTransId="{A8960C15-8E33-49BD-994B-F2901D5BDA17}"/>
    <dgm:cxn modelId="{7F5A7838-14B7-447D-A053-DB1091BC2DD5}" srcId="{D537D204-0746-45C2-8273-91D0A53BF821}" destId="{1796CF49-F2DA-4178-A57E-7C630841C8EE}" srcOrd="0" destOrd="0" parTransId="{18166118-0267-4E52-B030-E48BE4866E46}" sibTransId="{D43B1A8D-C2F1-44FE-981C-7CD03572FBF8}"/>
    <dgm:cxn modelId="{F9B67A39-8B95-49E7-BD28-02464329DD03}" type="presOf" srcId="{D537D204-0746-45C2-8273-91D0A53BF821}" destId="{3F0B0298-6928-4D64-BD66-A6BB788F3C9E}" srcOrd="0" destOrd="0" presId="urn:microsoft.com/office/officeart/2005/8/layout/chevron2"/>
    <dgm:cxn modelId="{2724896D-9AAA-4E3C-A8EB-3BAB5D553A04}" type="presOf" srcId="{74CBC622-7557-431A-9E37-1CD534A36758}" destId="{5628E78B-49CB-47A4-A1CA-C2AA08462600}" srcOrd="0" destOrd="0" presId="urn:microsoft.com/office/officeart/2005/8/layout/chevron2"/>
    <dgm:cxn modelId="{9BB57086-9754-43B5-A2DD-B5F72B279AAD}" srcId="{159CD60B-A761-4732-8C3E-F4FEBF806286}" destId="{46075965-A5BF-4685-A131-2AAEFDB56C7C}" srcOrd="0" destOrd="0" parTransId="{EBA74849-AC88-4909-A7FF-0426747C71E7}" sibTransId="{BBC786AC-BA55-42BE-9866-02097ACF1C6E}"/>
    <dgm:cxn modelId="{514358AF-C4EC-43AD-A86A-1206DB4C0287}" type="presOf" srcId="{1796CF49-F2DA-4178-A57E-7C630841C8EE}" destId="{B908E991-973E-4E15-BA27-25A6AB9E34A2}" srcOrd="0" destOrd="0" presId="urn:microsoft.com/office/officeart/2005/8/layout/chevron2"/>
    <dgm:cxn modelId="{DCECE4BA-0B1C-42FD-89DE-B17912855AA8}" srcId="{24129E5A-973D-4F9A-A358-D1559F97369F}" destId="{74CBC622-7557-431A-9E37-1CD534A36758}" srcOrd="0" destOrd="0" parTransId="{B9382482-D27A-4260-B1B0-321407A1BBA0}" sibTransId="{82D8B34A-1B84-4D65-A812-EA3BFB80399B}"/>
    <dgm:cxn modelId="{892353C0-C78B-45AE-9664-F1E60855908F}" srcId="{159CD60B-A761-4732-8C3E-F4FEBF806286}" destId="{24129E5A-973D-4F9A-A358-D1559F97369F}" srcOrd="1" destOrd="0" parTransId="{BD4FAABC-DBEA-4429-9E3F-6D22FC5359AC}" sibTransId="{58A0433E-E593-45D4-9021-5836BF8F9D36}"/>
    <dgm:cxn modelId="{8B67FFCC-AA74-4199-8E26-7F008A09BA64}" type="presOf" srcId="{159CD60B-A761-4732-8C3E-F4FEBF806286}" destId="{56B9E278-2CC4-476C-8DB9-6855DC8A092C}" srcOrd="0" destOrd="0" presId="urn:microsoft.com/office/officeart/2005/8/layout/chevron2"/>
    <dgm:cxn modelId="{0FA62ADC-B4B1-4B9C-BF28-1F448430D972}" srcId="{46075965-A5BF-4685-A131-2AAEFDB56C7C}" destId="{F0EF5111-0BE5-4546-82B5-C84123D07577}" srcOrd="0" destOrd="0" parTransId="{7326F325-D430-4AD0-B8E9-65908A4395AC}" sibTransId="{E54A0293-4E1E-4C88-AC22-81755790F277}"/>
    <dgm:cxn modelId="{C71757F3-1FC3-47B1-B088-ABC39DA7FE0D}" type="presOf" srcId="{24129E5A-973D-4F9A-A358-D1559F97369F}" destId="{FA81034B-55AF-40AB-8B90-77428CEFF928}" srcOrd="0" destOrd="0" presId="urn:microsoft.com/office/officeart/2005/8/layout/chevron2"/>
    <dgm:cxn modelId="{42CAADE2-4C54-48FE-9AB8-82FDE2ABEE3B}" type="presParOf" srcId="{56B9E278-2CC4-476C-8DB9-6855DC8A092C}" destId="{B00385C6-EE06-4A58-8702-74776020A17A}" srcOrd="0" destOrd="0" presId="urn:microsoft.com/office/officeart/2005/8/layout/chevron2"/>
    <dgm:cxn modelId="{3D06D08B-89C5-46AC-97A2-9D1E70FDD800}" type="presParOf" srcId="{B00385C6-EE06-4A58-8702-74776020A17A}" destId="{B7AA8AF6-75B2-4A40-9D84-51FB0CDC3C2A}" srcOrd="0" destOrd="0" presId="urn:microsoft.com/office/officeart/2005/8/layout/chevron2"/>
    <dgm:cxn modelId="{E70DB143-4C66-4152-94E5-A94404B60CBF}" type="presParOf" srcId="{B00385C6-EE06-4A58-8702-74776020A17A}" destId="{177746C6-21D3-4380-98E4-394340F2308F}" srcOrd="1" destOrd="0" presId="urn:microsoft.com/office/officeart/2005/8/layout/chevron2"/>
    <dgm:cxn modelId="{D65EA353-AA92-4EF1-8DF0-ABCFFCC082C4}" type="presParOf" srcId="{56B9E278-2CC4-476C-8DB9-6855DC8A092C}" destId="{A2947D10-5647-49DA-96E3-4A70B189916B}" srcOrd="1" destOrd="0" presId="urn:microsoft.com/office/officeart/2005/8/layout/chevron2"/>
    <dgm:cxn modelId="{F06CF501-5635-41A3-845B-684AB0C8F6C7}" type="presParOf" srcId="{56B9E278-2CC4-476C-8DB9-6855DC8A092C}" destId="{E05FE3CC-6E48-4F56-8FDF-189D199ADAC1}" srcOrd="2" destOrd="0" presId="urn:microsoft.com/office/officeart/2005/8/layout/chevron2"/>
    <dgm:cxn modelId="{00A4860F-02AC-4BF2-BA3E-2A8EA5E15FB2}" type="presParOf" srcId="{E05FE3CC-6E48-4F56-8FDF-189D199ADAC1}" destId="{FA81034B-55AF-40AB-8B90-77428CEFF928}" srcOrd="0" destOrd="0" presId="urn:microsoft.com/office/officeart/2005/8/layout/chevron2"/>
    <dgm:cxn modelId="{441213A7-CD76-46A2-A193-8BF757449119}" type="presParOf" srcId="{E05FE3CC-6E48-4F56-8FDF-189D199ADAC1}" destId="{5628E78B-49CB-47A4-A1CA-C2AA08462600}" srcOrd="1" destOrd="0" presId="urn:microsoft.com/office/officeart/2005/8/layout/chevron2"/>
    <dgm:cxn modelId="{46E1D46D-2AF1-45CD-A4B1-F732DD7D9837}" type="presParOf" srcId="{56B9E278-2CC4-476C-8DB9-6855DC8A092C}" destId="{409A4662-184F-4296-A52F-7876E1419925}" srcOrd="3" destOrd="0" presId="urn:microsoft.com/office/officeart/2005/8/layout/chevron2"/>
    <dgm:cxn modelId="{4128F964-CE02-4E0F-BD43-A1C6EC0674A7}" type="presParOf" srcId="{56B9E278-2CC4-476C-8DB9-6855DC8A092C}" destId="{D520AA6B-E449-40DF-BDCD-63921277D279}" srcOrd="4" destOrd="0" presId="urn:microsoft.com/office/officeart/2005/8/layout/chevron2"/>
    <dgm:cxn modelId="{F592BA06-C94C-4E52-8410-16DEA5A866E3}" type="presParOf" srcId="{D520AA6B-E449-40DF-BDCD-63921277D279}" destId="{3F0B0298-6928-4D64-BD66-A6BB788F3C9E}" srcOrd="0" destOrd="0" presId="urn:microsoft.com/office/officeart/2005/8/layout/chevron2"/>
    <dgm:cxn modelId="{8C2F1C82-502F-4C95-B9C8-3FE4FDE0A07F}" type="presParOf" srcId="{D520AA6B-E449-40DF-BDCD-63921277D279}" destId="{B908E991-973E-4E15-BA27-25A6AB9E34A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C81F22-C4EE-48C7-A07F-D84B29DC631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2D82543-7C11-46A6-AE48-03B2E7FF67DE}">
      <dgm:prSet phldrT="[Text]" custT="1"/>
      <dgm:spPr>
        <a:solidFill>
          <a:srgbClr val="86318C"/>
        </a:solidFill>
        <a:ln w="9525"/>
      </dgm:spPr>
      <dgm:t>
        <a:bodyPr/>
        <a:lstStyle/>
        <a:p>
          <a:r>
            <a:rPr lang="en-US" sz="1700" b="1">
              <a:solidFill>
                <a:schemeClr val="bg1"/>
              </a:solidFill>
              <a:effectLst/>
            </a:rPr>
            <a:t>Alternate facilities’ supplies and capabilities are adequate</a:t>
          </a:r>
          <a:r>
            <a:rPr lang="en-US" sz="1700" b="0">
              <a:solidFill>
                <a:schemeClr val="bg1"/>
              </a:solidFill>
            </a:rPr>
            <a:t>;</a:t>
          </a:r>
          <a:endParaRPr lang="en-US" sz="1700" b="0" dirty="0">
            <a:solidFill>
              <a:schemeClr val="bg1"/>
            </a:solidFill>
          </a:endParaRPr>
        </a:p>
      </dgm:t>
    </dgm:pt>
    <dgm:pt modelId="{F228ABFD-8A1C-47CE-A487-51A0CCF2D5AE}" type="parTrans" cxnId="{A3174486-4174-49DB-B6A8-59CDC61AC0DF}">
      <dgm:prSet/>
      <dgm:spPr/>
      <dgm:t>
        <a:bodyPr/>
        <a:lstStyle/>
        <a:p>
          <a:endParaRPr lang="en-US" sz="1700" b="1"/>
        </a:p>
      </dgm:t>
    </dgm:pt>
    <dgm:pt modelId="{76672D6F-5836-4859-8094-15F808C2D3D0}" type="sibTrans" cxnId="{A3174486-4174-49DB-B6A8-59CDC61AC0DF}">
      <dgm:prSet/>
      <dgm:spPr/>
      <dgm:t>
        <a:bodyPr/>
        <a:lstStyle/>
        <a:p>
          <a:endParaRPr lang="en-US" sz="1700" b="1"/>
        </a:p>
      </dgm:t>
    </dgm:pt>
    <dgm:pt modelId="{0E0A981D-81B7-4FFB-9D1C-D0E3321A199A}">
      <dgm:prSet phldrT="[Text]" custT="1"/>
      <dgm:spPr>
        <a:solidFill>
          <a:srgbClr val="86318C"/>
        </a:solidFill>
        <a:ln w="9525">
          <a:noFill/>
        </a:ln>
      </dgm:spPr>
      <dgm:t>
        <a:bodyPr/>
        <a:lstStyle/>
        <a:p>
          <a:r>
            <a:rPr lang="en-US" sz="1700" b="1">
              <a:solidFill>
                <a:schemeClr val="bg1"/>
              </a:solidFill>
              <a:effectLst/>
            </a:rPr>
            <a:t>Interdependencies, supply chain issues, and infrastructure capabilities are addressed; and</a:t>
          </a:r>
          <a:endParaRPr lang="en-US" sz="1700" b="1" dirty="0">
            <a:solidFill>
              <a:schemeClr val="bg1"/>
            </a:solidFill>
            <a:effectLst/>
          </a:endParaRPr>
        </a:p>
      </dgm:t>
    </dgm:pt>
    <dgm:pt modelId="{6A7D6D92-B2EC-465F-86EB-19884A944DD4}" type="parTrans" cxnId="{2C3A6E3B-7255-46B0-8024-70127AE34F7C}">
      <dgm:prSet/>
      <dgm:spPr/>
      <dgm:t>
        <a:bodyPr/>
        <a:lstStyle/>
        <a:p>
          <a:endParaRPr lang="en-US" sz="1700" b="1"/>
        </a:p>
      </dgm:t>
    </dgm:pt>
    <dgm:pt modelId="{59CCA252-46EB-4F3D-B30D-77FF549A1E76}" type="sibTrans" cxnId="{2C3A6E3B-7255-46B0-8024-70127AE34F7C}">
      <dgm:prSet/>
      <dgm:spPr/>
      <dgm:t>
        <a:bodyPr/>
        <a:lstStyle/>
        <a:p>
          <a:endParaRPr lang="en-US" sz="1700" b="1"/>
        </a:p>
      </dgm:t>
    </dgm:pt>
    <dgm:pt modelId="{A5CB9319-8CB7-46B7-AED2-53E6EB18F3B0}">
      <dgm:prSet custT="1"/>
      <dgm:spPr>
        <a:solidFill>
          <a:srgbClr val="86318C"/>
        </a:solidFill>
        <a:ln w="9525">
          <a:noFill/>
        </a:ln>
      </dgm:spPr>
      <dgm:t>
        <a:bodyPr/>
        <a:lstStyle/>
        <a:p>
          <a:r>
            <a:rPr lang="en-US" sz="1700" b="1">
              <a:solidFill>
                <a:schemeClr val="bg1"/>
              </a:solidFill>
              <a:effectLst/>
            </a:rPr>
            <a:t>Deficiencies and vulnerabilities have been identified.</a:t>
          </a:r>
          <a:endParaRPr lang="en-US" sz="1700" b="1" dirty="0">
            <a:solidFill>
              <a:schemeClr val="bg1"/>
            </a:solidFill>
          </a:endParaRPr>
        </a:p>
      </dgm:t>
    </dgm:pt>
    <dgm:pt modelId="{25BF535B-8B74-4057-9043-49D3101A13A1}" type="parTrans" cxnId="{C6C5E05D-48DC-4BC3-8F70-F8E11D586259}">
      <dgm:prSet/>
      <dgm:spPr/>
      <dgm:t>
        <a:bodyPr/>
        <a:lstStyle/>
        <a:p>
          <a:endParaRPr lang="en-US" sz="1700" b="1"/>
        </a:p>
      </dgm:t>
    </dgm:pt>
    <dgm:pt modelId="{F085CDF6-1BBC-4C42-B450-2BBB8D47028F}" type="sibTrans" cxnId="{C6C5E05D-48DC-4BC3-8F70-F8E11D586259}">
      <dgm:prSet/>
      <dgm:spPr/>
      <dgm:t>
        <a:bodyPr/>
        <a:lstStyle/>
        <a:p>
          <a:endParaRPr lang="en-US" sz="1700" b="1"/>
        </a:p>
      </dgm:t>
    </dgm:pt>
    <dgm:pt modelId="{5F27C14C-2112-4AF4-B076-51826777959F}">
      <dgm:prSet custT="1"/>
      <dgm:spPr>
        <a:solidFill>
          <a:srgbClr val="86318C"/>
        </a:solidFill>
        <a:ln w="9525"/>
      </dgm:spPr>
      <dgm:t>
        <a:bodyPr/>
        <a:lstStyle/>
        <a:p>
          <a:r>
            <a:rPr lang="en-US" sz="1700" b="1">
              <a:solidFill>
                <a:schemeClr val="bg1"/>
              </a:solidFill>
              <a:effectLst/>
            </a:rPr>
            <a:t>Staff members understand their roles; </a:t>
          </a:r>
          <a:endParaRPr lang="en-US" sz="1700" b="1" dirty="0">
            <a:solidFill>
              <a:schemeClr val="bg1"/>
            </a:solidFill>
            <a:effectLst/>
          </a:endParaRPr>
        </a:p>
      </dgm:t>
    </dgm:pt>
    <dgm:pt modelId="{80B47726-9E31-4F33-89FD-3DB6FDC240A1}" type="parTrans" cxnId="{3BFA8EFC-C70D-446D-8C16-BA9DD057BFA7}">
      <dgm:prSet/>
      <dgm:spPr/>
      <dgm:t>
        <a:bodyPr/>
        <a:lstStyle/>
        <a:p>
          <a:endParaRPr lang="en-US" sz="1700" b="1"/>
        </a:p>
      </dgm:t>
    </dgm:pt>
    <dgm:pt modelId="{71545C40-4D61-4F16-BC88-A3CC0FEBC1D5}" type="sibTrans" cxnId="{3BFA8EFC-C70D-446D-8C16-BA9DD057BFA7}">
      <dgm:prSet/>
      <dgm:spPr/>
      <dgm:t>
        <a:bodyPr/>
        <a:lstStyle/>
        <a:p>
          <a:endParaRPr lang="en-US" sz="1700" b="1"/>
        </a:p>
      </dgm:t>
    </dgm:pt>
    <dgm:pt modelId="{A19BC588-4FCC-42C2-9144-A1B7B0A44B41}">
      <dgm:prSet custT="1"/>
      <dgm:spPr>
        <a:solidFill>
          <a:srgbClr val="86318C"/>
        </a:solidFill>
        <a:ln w="9525">
          <a:noFill/>
        </a:ln>
      </dgm:spPr>
      <dgm:t>
        <a:bodyPr/>
        <a:lstStyle/>
        <a:p>
          <a:r>
            <a:rPr lang="en-US" sz="1700" b="1">
              <a:solidFill>
                <a:schemeClr val="bg1"/>
              </a:solidFill>
              <a:effectLst/>
            </a:rPr>
            <a:t>Timeliness of deployment is appropriate</a:t>
          </a:r>
          <a:r>
            <a:rPr lang="en-US" sz="1700" b="1">
              <a:solidFill>
                <a:schemeClr val="bg1"/>
              </a:solidFill>
            </a:rPr>
            <a:t>; </a:t>
          </a:r>
          <a:endParaRPr lang="en-US" sz="1700" b="1" dirty="0">
            <a:solidFill>
              <a:schemeClr val="bg1"/>
            </a:solidFill>
          </a:endParaRPr>
        </a:p>
      </dgm:t>
    </dgm:pt>
    <dgm:pt modelId="{9CC2C997-AB55-47B9-931B-14D224AE764F}" type="parTrans" cxnId="{6DBB0956-2CBA-4025-8857-3EA19B859E25}">
      <dgm:prSet/>
      <dgm:spPr/>
      <dgm:t>
        <a:bodyPr/>
        <a:lstStyle/>
        <a:p>
          <a:endParaRPr lang="en-US" sz="1700" b="1"/>
        </a:p>
      </dgm:t>
    </dgm:pt>
    <dgm:pt modelId="{31573296-6284-48B5-BCF4-8A7A02A0472A}" type="sibTrans" cxnId="{6DBB0956-2CBA-4025-8857-3EA19B859E25}">
      <dgm:prSet/>
      <dgm:spPr/>
      <dgm:t>
        <a:bodyPr/>
        <a:lstStyle/>
        <a:p>
          <a:endParaRPr lang="en-US" sz="1700" b="1"/>
        </a:p>
      </dgm:t>
    </dgm:pt>
    <dgm:pt modelId="{4977F9CE-36D4-4E3F-81C7-3BB4DD23D331}">
      <dgm:prSet custT="1"/>
      <dgm:spPr>
        <a:solidFill>
          <a:srgbClr val="86318C"/>
        </a:solidFill>
        <a:ln w="9525">
          <a:noFill/>
        </a:ln>
      </dgm:spPr>
      <dgm:t>
        <a:bodyPr/>
        <a:lstStyle/>
        <a:p>
          <a:r>
            <a:rPr lang="en-US" sz="1700" b="1" dirty="0">
              <a:solidFill>
                <a:schemeClr val="bg1"/>
              </a:solidFill>
              <a:effectLst/>
            </a:rPr>
            <a:t>Equipment and systems work as required; </a:t>
          </a:r>
        </a:p>
      </dgm:t>
    </dgm:pt>
    <dgm:pt modelId="{644A4AAF-808A-416D-8AB0-69D9F84FF97D}" type="parTrans" cxnId="{5BC948D0-BEC9-45E0-8196-05AE11D52B4F}">
      <dgm:prSet/>
      <dgm:spPr/>
      <dgm:t>
        <a:bodyPr/>
        <a:lstStyle/>
        <a:p>
          <a:endParaRPr lang="en-US" sz="1700"/>
        </a:p>
      </dgm:t>
    </dgm:pt>
    <dgm:pt modelId="{310839A0-E0E4-4126-8F08-0164270DF84B}" type="sibTrans" cxnId="{5BC948D0-BEC9-45E0-8196-05AE11D52B4F}">
      <dgm:prSet/>
      <dgm:spPr/>
      <dgm:t>
        <a:bodyPr/>
        <a:lstStyle/>
        <a:p>
          <a:endParaRPr lang="en-US" sz="1700"/>
        </a:p>
      </dgm:t>
    </dgm:pt>
    <dgm:pt modelId="{98313E83-1A00-4DA4-8809-7C923C4A0CA0}" type="pres">
      <dgm:prSet presAssocID="{17C81F22-C4EE-48C7-A07F-D84B29DC6313}" presName="linear" presStyleCnt="0">
        <dgm:presLayoutVars>
          <dgm:animLvl val="lvl"/>
          <dgm:resizeHandles val="exact"/>
        </dgm:presLayoutVars>
      </dgm:prSet>
      <dgm:spPr/>
    </dgm:pt>
    <dgm:pt modelId="{3371B046-2651-446C-BE0B-315983ECE8B9}" type="pres">
      <dgm:prSet presAssocID="{5F27C14C-2112-4AF4-B076-51826777959F}" presName="parentText" presStyleLbl="node1" presStyleIdx="0" presStyleCnt="6" custScaleY="60556" custLinFactNeighborY="10783">
        <dgm:presLayoutVars>
          <dgm:chMax val="0"/>
          <dgm:bulletEnabled val="1"/>
        </dgm:presLayoutVars>
      </dgm:prSet>
      <dgm:spPr/>
    </dgm:pt>
    <dgm:pt modelId="{FBD9B9F2-FA27-4DC6-820E-CFA006E03B30}" type="pres">
      <dgm:prSet presAssocID="{71545C40-4D61-4F16-BC88-A3CC0FEBC1D5}" presName="spacer" presStyleCnt="0"/>
      <dgm:spPr/>
    </dgm:pt>
    <dgm:pt modelId="{C7BC6F40-1999-4065-9126-A61D88F346E3}" type="pres">
      <dgm:prSet presAssocID="{4977F9CE-36D4-4E3F-81C7-3BB4DD23D331}" presName="parentText" presStyleLbl="node1" presStyleIdx="1" presStyleCnt="6" custScaleY="70591">
        <dgm:presLayoutVars>
          <dgm:chMax val="0"/>
          <dgm:bulletEnabled val="1"/>
        </dgm:presLayoutVars>
      </dgm:prSet>
      <dgm:spPr/>
    </dgm:pt>
    <dgm:pt modelId="{02085A98-690E-4377-A18F-B1528FFC8BD2}" type="pres">
      <dgm:prSet presAssocID="{310839A0-E0E4-4126-8F08-0164270DF84B}" presName="spacer" presStyleCnt="0"/>
      <dgm:spPr/>
    </dgm:pt>
    <dgm:pt modelId="{C68C547A-05CA-4D6C-B391-F6B475DC5B74}" type="pres">
      <dgm:prSet presAssocID="{A19BC588-4FCC-42C2-9144-A1B7B0A44B41}" presName="parentText" presStyleLbl="node1" presStyleIdx="2" presStyleCnt="6" custScaleY="67888" custLinFactNeighborY="-25913">
        <dgm:presLayoutVars>
          <dgm:chMax val="0"/>
          <dgm:bulletEnabled val="1"/>
        </dgm:presLayoutVars>
      </dgm:prSet>
      <dgm:spPr/>
    </dgm:pt>
    <dgm:pt modelId="{7C74B442-E2B0-4539-8A67-AD0E2EE35784}" type="pres">
      <dgm:prSet presAssocID="{31573296-6284-48B5-BCF4-8A7A02A0472A}" presName="spacer" presStyleCnt="0"/>
      <dgm:spPr/>
    </dgm:pt>
    <dgm:pt modelId="{B044A163-0207-40F1-8E0B-0EB994A8F34D}" type="pres">
      <dgm:prSet presAssocID="{02D82543-7C11-46A6-AE48-03B2E7FF67DE}" presName="parentText" presStyleLbl="node1" presStyleIdx="3" presStyleCnt="6" custScaleY="55271" custLinFactNeighborY="-40761">
        <dgm:presLayoutVars>
          <dgm:chMax val="0"/>
          <dgm:bulletEnabled val="1"/>
        </dgm:presLayoutVars>
      </dgm:prSet>
      <dgm:spPr/>
    </dgm:pt>
    <dgm:pt modelId="{C6299D75-8543-4E4B-BCE4-01925A06AB10}" type="pres">
      <dgm:prSet presAssocID="{76672D6F-5836-4859-8094-15F808C2D3D0}" presName="spacer" presStyleCnt="0"/>
      <dgm:spPr/>
    </dgm:pt>
    <dgm:pt modelId="{0EF79F4D-CEA8-4D37-930B-FA271F9483E5}" type="pres">
      <dgm:prSet presAssocID="{0E0A981D-81B7-4FFB-9D1C-D0E3321A199A}" presName="parentText" presStyleLbl="node1" presStyleIdx="4" presStyleCnt="6" custScaleY="96927" custLinFactNeighborY="-63097">
        <dgm:presLayoutVars>
          <dgm:chMax val="0"/>
          <dgm:bulletEnabled val="1"/>
        </dgm:presLayoutVars>
      </dgm:prSet>
      <dgm:spPr/>
    </dgm:pt>
    <dgm:pt modelId="{4D88C478-B529-4B03-A981-CA4893C715BC}" type="pres">
      <dgm:prSet presAssocID="{59CCA252-46EB-4F3D-B30D-77FF549A1E76}" presName="spacer" presStyleCnt="0"/>
      <dgm:spPr/>
    </dgm:pt>
    <dgm:pt modelId="{DEF38393-580A-43E8-B871-3CC4614FA389}" type="pres">
      <dgm:prSet presAssocID="{A5CB9319-8CB7-46B7-AED2-53E6EB18F3B0}" presName="parentText" presStyleLbl="node1" presStyleIdx="5" presStyleCnt="6" custScaleY="53003" custLinFactNeighborY="-80193">
        <dgm:presLayoutVars>
          <dgm:chMax val="0"/>
          <dgm:bulletEnabled val="1"/>
        </dgm:presLayoutVars>
      </dgm:prSet>
      <dgm:spPr/>
    </dgm:pt>
  </dgm:ptLst>
  <dgm:cxnLst>
    <dgm:cxn modelId="{D0F93C11-089F-4D76-94CB-BD7E20CAFC9A}" type="presOf" srcId="{5F27C14C-2112-4AF4-B076-51826777959F}" destId="{3371B046-2651-446C-BE0B-315983ECE8B9}" srcOrd="0" destOrd="0" presId="urn:microsoft.com/office/officeart/2005/8/layout/vList2"/>
    <dgm:cxn modelId="{175E9817-5ECB-411A-8DA0-9941D2996B43}" type="presOf" srcId="{4977F9CE-36D4-4E3F-81C7-3BB4DD23D331}" destId="{C7BC6F40-1999-4065-9126-A61D88F346E3}" srcOrd="0" destOrd="0" presId="urn:microsoft.com/office/officeart/2005/8/layout/vList2"/>
    <dgm:cxn modelId="{A067BF2F-BF0D-494C-B930-64EEB3862FC7}" type="presOf" srcId="{0E0A981D-81B7-4FFB-9D1C-D0E3321A199A}" destId="{0EF79F4D-CEA8-4D37-930B-FA271F9483E5}" srcOrd="0" destOrd="0" presId="urn:microsoft.com/office/officeart/2005/8/layout/vList2"/>
    <dgm:cxn modelId="{2C3A6E3B-7255-46B0-8024-70127AE34F7C}" srcId="{17C81F22-C4EE-48C7-A07F-D84B29DC6313}" destId="{0E0A981D-81B7-4FFB-9D1C-D0E3321A199A}" srcOrd="4" destOrd="0" parTransId="{6A7D6D92-B2EC-465F-86EB-19884A944DD4}" sibTransId="{59CCA252-46EB-4F3D-B30D-77FF549A1E76}"/>
    <dgm:cxn modelId="{C6C5E05D-48DC-4BC3-8F70-F8E11D586259}" srcId="{17C81F22-C4EE-48C7-A07F-D84B29DC6313}" destId="{A5CB9319-8CB7-46B7-AED2-53E6EB18F3B0}" srcOrd="5" destOrd="0" parTransId="{25BF535B-8B74-4057-9043-49D3101A13A1}" sibTransId="{F085CDF6-1BBC-4C42-B450-2BBB8D47028F}"/>
    <dgm:cxn modelId="{06AF3763-F286-4A13-AE89-ECFBEFB5D261}" type="presOf" srcId="{17C81F22-C4EE-48C7-A07F-D84B29DC6313}" destId="{98313E83-1A00-4DA4-8809-7C923C4A0CA0}" srcOrd="0" destOrd="0" presId="urn:microsoft.com/office/officeart/2005/8/layout/vList2"/>
    <dgm:cxn modelId="{05DE4672-039A-441B-B6F0-8F1B9DD7EBA0}" type="presOf" srcId="{A5CB9319-8CB7-46B7-AED2-53E6EB18F3B0}" destId="{DEF38393-580A-43E8-B871-3CC4614FA389}" srcOrd="0" destOrd="0" presId="urn:microsoft.com/office/officeart/2005/8/layout/vList2"/>
    <dgm:cxn modelId="{6DBB0956-2CBA-4025-8857-3EA19B859E25}" srcId="{17C81F22-C4EE-48C7-A07F-D84B29DC6313}" destId="{A19BC588-4FCC-42C2-9144-A1B7B0A44B41}" srcOrd="2" destOrd="0" parTransId="{9CC2C997-AB55-47B9-931B-14D224AE764F}" sibTransId="{31573296-6284-48B5-BCF4-8A7A02A0472A}"/>
    <dgm:cxn modelId="{1DF47B59-8716-424F-9797-A3948366CE03}" type="presOf" srcId="{A19BC588-4FCC-42C2-9144-A1B7B0A44B41}" destId="{C68C547A-05CA-4D6C-B391-F6B475DC5B74}" srcOrd="0" destOrd="0" presId="urn:microsoft.com/office/officeart/2005/8/layout/vList2"/>
    <dgm:cxn modelId="{A3174486-4174-49DB-B6A8-59CDC61AC0DF}" srcId="{17C81F22-C4EE-48C7-A07F-D84B29DC6313}" destId="{02D82543-7C11-46A6-AE48-03B2E7FF67DE}" srcOrd="3" destOrd="0" parTransId="{F228ABFD-8A1C-47CE-A487-51A0CCF2D5AE}" sibTransId="{76672D6F-5836-4859-8094-15F808C2D3D0}"/>
    <dgm:cxn modelId="{5BC948D0-BEC9-45E0-8196-05AE11D52B4F}" srcId="{17C81F22-C4EE-48C7-A07F-D84B29DC6313}" destId="{4977F9CE-36D4-4E3F-81C7-3BB4DD23D331}" srcOrd="1" destOrd="0" parTransId="{644A4AAF-808A-416D-8AB0-69D9F84FF97D}" sibTransId="{310839A0-E0E4-4126-8F08-0164270DF84B}"/>
    <dgm:cxn modelId="{5F4C49D1-D401-4BA3-B7ED-5AC13FDC7676}" type="presOf" srcId="{02D82543-7C11-46A6-AE48-03B2E7FF67DE}" destId="{B044A163-0207-40F1-8E0B-0EB994A8F34D}" srcOrd="0" destOrd="0" presId="urn:microsoft.com/office/officeart/2005/8/layout/vList2"/>
    <dgm:cxn modelId="{3BFA8EFC-C70D-446D-8C16-BA9DD057BFA7}" srcId="{17C81F22-C4EE-48C7-A07F-D84B29DC6313}" destId="{5F27C14C-2112-4AF4-B076-51826777959F}" srcOrd="0" destOrd="0" parTransId="{80B47726-9E31-4F33-89FD-3DB6FDC240A1}" sibTransId="{71545C40-4D61-4F16-BC88-A3CC0FEBC1D5}"/>
    <dgm:cxn modelId="{181CE525-252C-4C4B-AE84-C23C269CF7E7}" type="presParOf" srcId="{98313E83-1A00-4DA4-8809-7C923C4A0CA0}" destId="{3371B046-2651-446C-BE0B-315983ECE8B9}" srcOrd="0" destOrd="0" presId="urn:microsoft.com/office/officeart/2005/8/layout/vList2"/>
    <dgm:cxn modelId="{E01584CD-1305-4344-8FAB-8D0C5772F535}" type="presParOf" srcId="{98313E83-1A00-4DA4-8809-7C923C4A0CA0}" destId="{FBD9B9F2-FA27-4DC6-820E-CFA006E03B30}" srcOrd="1" destOrd="0" presId="urn:microsoft.com/office/officeart/2005/8/layout/vList2"/>
    <dgm:cxn modelId="{6B857B18-406E-4444-9FF2-F588A6F453AF}" type="presParOf" srcId="{98313E83-1A00-4DA4-8809-7C923C4A0CA0}" destId="{C7BC6F40-1999-4065-9126-A61D88F346E3}" srcOrd="2" destOrd="0" presId="urn:microsoft.com/office/officeart/2005/8/layout/vList2"/>
    <dgm:cxn modelId="{A51248F3-7CB5-408A-93B2-82D6B7367ADA}" type="presParOf" srcId="{98313E83-1A00-4DA4-8809-7C923C4A0CA0}" destId="{02085A98-690E-4377-A18F-B1528FFC8BD2}" srcOrd="3" destOrd="0" presId="urn:microsoft.com/office/officeart/2005/8/layout/vList2"/>
    <dgm:cxn modelId="{F0C00273-FAF9-4097-9577-E0F0F10F8F08}" type="presParOf" srcId="{98313E83-1A00-4DA4-8809-7C923C4A0CA0}" destId="{C68C547A-05CA-4D6C-B391-F6B475DC5B74}" srcOrd="4" destOrd="0" presId="urn:microsoft.com/office/officeart/2005/8/layout/vList2"/>
    <dgm:cxn modelId="{F0E40D35-D1F5-4BE3-9B56-E9E08868FE98}" type="presParOf" srcId="{98313E83-1A00-4DA4-8809-7C923C4A0CA0}" destId="{7C74B442-E2B0-4539-8A67-AD0E2EE35784}" srcOrd="5" destOrd="0" presId="urn:microsoft.com/office/officeart/2005/8/layout/vList2"/>
    <dgm:cxn modelId="{8CD9CE63-030A-45EB-8F61-CE478C1003C4}" type="presParOf" srcId="{98313E83-1A00-4DA4-8809-7C923C4A0CA0}" destId="{B044A163-0207-40F1-8E0B-0EB994A8F34D}" srcOrd="6" destOrd="0" presId="urn:microsoft.com/office/officeart/2005/8/layout/vList2"/>
    <dgm:cxn modelId="{0E614E28-4C46-4FEC-ACE1-01EAF47324F5}" type="presParOf" srcId="{98313E83-1A00-4DA4-8809-7C923C4A0CA0}" destId="{C6299D75-8543-4E4B-BCE4-01925A06AB10}" srcOrd="7" destOrd="0" presId="urn:microsoft.com/office/officeart/2005/8/layout/vList2"/>
    <dgm:cxn modelId="{4306B768-9A92-498A-BABF-71F3CB9AE090}" type="presParOf" srcId="{98313E83-1A00-4DA4-8809-7C923C4A0CA0}" destId="{0EF79F4D-CEA8-4D37-930B-FA271F9483E5}" srcOrd="8" destOrd="0" presId="urn:microsoft.com/office/officeart/2005/8/layout/vList2"/>
    <dgm:cxn modelId="{8F97B30B-2DD1-4D4C-A9A7-B1C8BAB63CA1}" type="presParOf" srcId="{98313E83-1A00-4DA4-8809-7C923C4A0CA0}" destId="{4D88C478-B529-4B03-A981-CA4893C715BC}" srcOrd="9" destOrd="0" presId="urn:microsoft.com/office/officeart/2005/8/layout/vList2"/>
    <dgm:cxn modelId="{1A8094C1-4DCB-4B41-9432-24EC27C78A5B}" type="presParOf" srcId="{98313E83-1A00-4DA4-8809-7C923C4A0CA0}" destId="{DEF38393-580A-43E8-B871-3CC4614FA389}" srcOrd="10" destOrd="0" presId="urn:microsoft.com/office/officeart/2005/8/layout/vList2"/>
  </dgm:cxnLst>
  <dgm:bg/>
  <dgm:whole>
    <a:ln w="28575"/>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9782CA-FA52-466D-B536-6C2D6C2A410D}" type="doc">
      <dgm:prSet loTypeId="urn:microsoft.com/office/officeart/2005/8/layout/target3" loCatId="list" qsTypeId="urn:microsoft.com/office/officeart/2005/8/quickstyle/simple1" qsCatId="simple" csTypeId="urn:microsoft.com/office/officeart/2005/8/colors/colorful3" csCatId="colorful" phldr="1"/>
      <dgm:spPr/>
      <dgm:t>
        <a:bodyPr/>
        <a:lstStyle/>
        <a:p>
          <a:endParaRPr lang="en-US"/>
        </a:p>
      </dgm:t>
    </dgm:pt>
    <dgm:pt modelId="{C535226D-D6E6-4623-820C-07EC6D82632B}">
      <dgm:prSet phldrT="[Text]"/>
      <dgm:spPr/>
      <dgm:t>
        <a:bodyPr/>
        <a:lstStyle/>
        <a:p>
          <a:endParaRPr lang="en-US" dirty="0"/>
        </a:p>
      </dgm:t>
      <dgm:extLst>
        <a:ext uri="{E40237B7-FDA0-4F09-8148-C483321AD2D9}">
          <dgm14:cNvPr xmlns:dgm14="http://schemas.microsoft.com/office/drawing/2010/diagram" id="0" name="" descr="Define “COOP Annex” and explain when this tool is used.&#10;Describe the key functions of a COOP Annex.&#10;Describe the various components of a COOP Annex.&#10;"/>
        </a:ext>
      </dgm:extLst>
    </dgm:pt>
    <dgm:pt modelId="{E5DF7538-466E-4F2E-8F55-F86547DD7014}" type="parTrans" cxnId="{9DF46431-33D3-4709-A34C-C3D05E07D570}">
      <dgm:prSet/>
      <dgm:spPr/>
      <dgm:t>
        <a:bodyPr/>
        <a:lstStyle/>
        <a:p>
          <a:endParaRPr lang="en-US"/>
        </a:p>
      </dgm:t>
    </dgm:pt>
    <dgm:pt modelId="{6CDC8E8D-CBEC-4250-A8F7-92AA5E61EC69}" type="sibTrans" cxnId="{9DF46431-33D3-4709-A34C-C3D05E07D570}">
      <dgm:prSet/>
      <dgm:spPr/>
      <dgm:t>
        <a:bodyPr/>
        <a:lstStyle/>
        <a:p>
          <a:endParaRPr lang="en-US"/>
        </a:p>
      </dgm:t>
    </dgm:pt>
    <dgm:pt modelId="{A7AD7027-A149-4418-8F82-6284CE1E7998}">
      <dgm:prSet phldrT="[Text]"/>
      <dgm:spPr/>
      <dgm:t>
        <a:bodyPr/>
        <a:lstStyle/>
        <a:p>
          <a:endParaRPr lang="en-US" dirty="0"/>
        </a:p>
      </dgm:t>
      <dgm:extLst>
        <a:ext uri="{E40237B7-FDA0-4F09-8148-C483321AD2D9}">
          <dgm14:cNvPr xmlns:dgm14="http://schemas.microsoft.com/office/drawing/2010/diagram" id="0" name="" descr="background"/>
        </a:ext>
      </dgm:extLst>
    </dgm:pt>
    <dgm:pt modelId="{8024823C-6C18-4DA8-B16D-9D83316861C8}" type="parTrans" cxnId="{0B85AEFF-F9D1-4BB4-90C5-1ADBC17A2026}">
      <dgm:prSet/>
      <dgm:spPr/>
      <dgm:t>
        <a:bodyPr/>
        <a:lstStyle/>
        <a:p>
          <a:endParaRPr lang="en-US"/>
        </a:p>
      </dgm:t>
    </dgm:pt>
    <dgm:pt modelId="{4BA362F9-EAFF-48CC-B5BC-0C1B641A9F79}" type="sibTrans" cxnId="{0B85AEFF-F9D1-4BB4-90C5-1ADBC17A2026}">
      <dgm:prSet/>
      <dgm:spPr/>
      <dgm:t>
        <a:bodyPr/>
        <a:lstStyle/>
        <a:p>
          <a:endParaRPr lang="en-US"/>
        </a:p>
      </dgm:t>
    </dgm:pt>
    <dgm:pt modelId="{54BE5C9A-C163-48D0-81E3-04D39E09CC01}">
      <dgm:prSet phldrT="[Text]"/>
      <dgm:spPr/>
      <dgm:t>
        <a:bodyPr/>
        <a:lstStyle/>
        <a:p>
          <a:endParaRPr lang="en-US" dirty="0"/>
        </a:p>
      </dgm:t>
      <dgm:extLst>
        <a:ext uri="{E40237B7-FDA0-4F09-8148-C483321AD2D9}">
          <dgm14:cNvPr xmlns:dgm14="http://schemas.microsoft.com/office/drawing/2010/diagram" id="0" name="" descr="background"/>
        </a:ext>
      </dgm:extLst>
    </dgm:pt>
    <dgm:pt modelId="{C3D129D9-5EA1-41DF-B86A-DB3133A0A5A4}" type="parTrans" cxnId="{F3C9EDA4-C8F5-473E-8EDE-2CD128D57C21}">
      <dgm:prSet/>
      <dgm:spPr/>
      <dgm:t>
        <a:bodyPr/>
        <a:lstStyle/>
        <a:p>
          <a:endParaRPr lang="en-US"/>
        </a:p>
      </dgm:t>
    </dgm:pt>
    <dgm:pt modelId="{F3931D4E-AAE8-4AB5-8D97-075ACE06419C}" type="sibTrans" cxnId="{F3C9EDA4-C8F5-473E-8EDE-2CD128D57C21}">
      <dgm:prSet/>
      <dgm:spPr/>
      <dgm:t>
        <a:bodyPr/>
        <a:lstStyle/>
        <a:p>
          <a:endParaRPr lang="en-US"/>
        </a:p>
      </dgm:t>
    </dgm:pt>
    <dgm:pt modelId="{4D670ABA-21E7-48C8-8ED3-013CC2876926}" type="pres">
      <dgm:prSet presAssocID="{939782CA-FA52-466D-B536-6C2D6C2A410D}" presName="Name0" presStyleCnt="0">
        <dgm:presLayoutVars>
          <dgm:chMax val="7"/>
          <dgm:dir/>
          <dgm:animLvl val="lvl"/>
          <dgm:resizeHandles val="exact"/>
        </dgm:presLayoutVars>
      </dgm:prSet>
      <dgm:spPr/>
    </dgm:pt>
    <dgm:pt modelId="{9803D509-BB70-4382-82C2-93214ED221B4}" type="pres">
      <dgm:prSet presAssocID="{C535226D-D6E6-4623-820C-07EC6D82632B}" presName="circle1" presStyleLbl="node1" presStyleIdx="0" presStyleCnt="3"/>
      <dgm:spPr/>
      <dgm:extLst>
        <a:ext uri="{E40237B7-FDA0-4F09-8148-C483321AD2D9}">
          <dgm14:cNvPr xmlns:dgm14="http://schemas.microsoft.com/office/drawing/2010/diagram" id="0" name="" descr="background"/>
        </a:ext>
      </dgm:extLst>
    </dgm:pt>
    <dgm:pt modelId="{59B288AB-2EA4-4243-AB61-967C4654D21E}" type="pres">
      <dgm:prSet presAssocID="{C535226D-D6E6-4623-820C-07EC6D82632B}" presName="space" presStyleCnt="0"/>
      <dgm:spPr/>
    </dgm:pt>
    <dgm:pt modelId="{4A8E0A2F-C195-4E58-88BF-28F317DE4734}" type="pres">
      <dgm:prSet presAssocID="{C535226D-D6E6-4623-820C-07EC6D82632B}" presName="rect1" presStyleLbl="alignAcc1" presStyleIdx="0" presStyleCnt="3"/>
      <dgm:spPr/>
    </dgm:pt>
    <dgm:pt modelId="{A1F77547-2AFE-4E36-A0C7-7F3A98540228}" type="pres">
      <dgm:prSet presAssocID="{A7AD7027-A149-4418-8F82-6284CE1E7998}" presName="vertSpace2" presStyleLbl="node1" presStyleIdx="0" presStyleCnt="3"/>
      <dgm:spPr/>
    </dgm:pt>
    <dgm:pt modelId="{F44ED03D-2FAE-4C6E-83BC-2AE09565D54A}" type="pres">
      <dgm:prSet presAssocID="{A7AD7027-A149-4418-8F82-6284CE1E7998}" presName="circle2" presStyleLbl="node1" presStyleIdx="1" presStyleCnt="3"/>
      <dgm:spPr/>
      <dgm:extLst>
        <a:ext uri="{E40237B7-FDA0-4F09-8148-C483321AD2D9}">
          <dgm14:cNvPr xmlns:dgm14="http://schemas.microsoft.com/office/drawing/2010/diagram" id="0" name="" descr="background"/>
        </a:ext>
      </dgm:extLst>
    </dgm:pt>
    <dgm:pt modelId="{163C358B-2BAA-4C95-BB7F-02168099E73B}" type="pres">
      <dgm:prSet presAssocID="{A7AD7027-A149-4418-8F82-6284CE1E7998}" presName="rect2" presStyleLbl="alignAcc1" presStyleIdx="1" presStyleCnt="3"/>
      <dgm:spPr/>
    </dgm:pt>
    <dgm:pt modelId="{0BF24DB3-E5A8-4ECE-9274-AD41FB098C39}" type="pres">
      <dgm:prSet presAssocID="{54BE5C9A-C163-48D0-81E3-04D39E09CC01}" presName="vertSpace3" presStyleLbl="node1" presStyleIdx="1" presStyleCnt="3"/>
      <dgm:spPr/>
    </dgm:pt>
    <dgm:pt modelId="{90A6155C-F13F-420E-84E5-196BCD11DA39}" type="pres">
      <dgm:prSet presAssocID="{54BE5C9A-C163-48D0-81E3-04D39E09CC01}" presName="circle3" presStyleLbl="node1" presStyleIdx="2" presStyleCnt="3"/>
      <dgm:spPr/>
      <dgm:extLst>
        <a:ext uri="{E40237B7-FDA0-4F09-8148-C483321AD2D9}">
          <dgm14:cNvPr xmlns:dgm14="http://schemas.microsoft.com/office/drawing/2010/diagram" id="0" name="" descr="background"/>
        </a:ext>
      </dgm:extLst>
    </dgm:pt>
    <dgm:pt modelId="{D10CEB05-B6CD-4A26-B81A-9E9C98DE7733}" type="pres">
      <dgm:prSet presAssocID="{54BE5C9A-C163-48D0-81E3-04D39E09CC01}" presName="rect3" presStyleLbl="alignAcc1" presStyleIdx="2" presStyleCnt="3"/>
      <dgm:spPr/>
    </dgm:pt>
    <dgm:pt modelId="{4DEFD026-9FE7-4A58-BD16-620468C8BB62}" type="pres">
      <dgm:prSet presAssocID="{C535226D-D6E6-4623-820C-07EC6D82632B}" presName="rect1ParTxNoCh" presStyleLbl="alignAcc1" presStyleIdx="2" presStyleCnt="3">
        <dgm:presLayoutVars>
          <dgm:chMax val="1"/>
          <dgm:bulletEnabled val="1"/>
        </dgm:presLayoutVars>
      </dgm:prSet>
      <dgm:spPr/>
    </dgm:pt>
    <dgm:pt modelId="{8A0D33D3-AF78-4685-9EB6-5710E94F4E74}" type="pres">
      <dgm:prSet presAssocID="{A7AD7027-A149-4418-8F82-6284CE1E7998}" presName="rect2ParTxNoCh" presStyleLbl="alignAcc1" presStyleIdx="2" presStyleCnt="3">
        <dgm:presLayoutVars>
          <dgm:chMax val="1"/>
          <dgm:bulletEnabled val="1"/>
        </dgm:presLayoutVars>
      </dgm:prSet>
      <dgm:spPr/>
    </dgm:pt>
    <dgm:pt modelId="{F75F1851-D254-4415-B8AE-6AF804FAB685}" type="pres">
      <dgm:prSet presAssocID="{54BE5C9A-C163-48D0-81E3-04D39E09CC01}" presName="rect3ParTxNoCh" presStyleLbl="alignAcc1" presStyleIdx="2" presStyleCnt="3">
        <dgm:presLayoutVars>
          <dgm:chMax val="1"/>
          <dgm:bulletEnabled val="1"/>
        </dgm:presLayoutVars>
      </dgm:prSet>
      <dgm:spPr/>
    </dgm:pt>
  </dgm:ptLst>
  <dgm:cxnLst>
    <dgm:cxn modelId="{9DF46431-33D3-4709-A34C-C3D05E07D570}" srcId="{939782CA-FA52-466D-B536-6C2D6C2A410D}" destId="{C535226D-D6E6-4623-820C-07EC6D82632B}" srcOrd="0" destOrd="0" parTransId="{E5DF7538-466E-4F2E-8F55-F86547DD7014}" sibTransId="{6CDC8E8D-CBEC-4250-A8F7-92AA5E61EC69}"/>
    <dgm:cxn modelId="{04034F5B-750A-4ED7-A24A-C15D958C0852}" type="presOf" srcId="{C535226D-D6E6-4623-820C-07EC6D82632B}" destId="{4DEFD026-9FE7-4A58-BD16-620468C8BB62}" srcOrd="1" destOrd="0" presId="urn:microsoft.com/office/officeart/2005/8/layout/target3"/>
    <dgm:cxn modelId="{D8489261-BC8B-403E-9EF8-0A1F90452356}" type="presOf" srcId="{939782CA-FA52-466D-B536-6C2D6C2A410D}" destId="{4D670ABA-21E7-48C8-8ED3-013CC2876926}" srcOrd="0" destOrd="0" presId="urn:microsoft.com/office/officeart/2005/8/layout/target3"/>
    <dgm:cxn modelId="{798FF14F-09A6-4CF4-8967-2CC2BC6834A2}" type="presOf" srcId="{A7AD7027-A149-4418-8F82-6284CE1E7998}" destId="{8A0D33D3-AF78-4685-9EB6-5710E94F4E74}" srcOrd="1" destOrd="0" presId="urn:microsoft.com/office/officeart/2005/8/layout/target3"/>
    <dgm:cxn modelId="{0CC7DE70-12CF-4ABA-92FE-8045AFE45192}" type="presOf" srcId="{54BE5C9A-C163-48D0-81E3-04D39E09CC01}" destId="{F75F1851-D254-4415-B8AE-6AF804FAB685}" srcOrd="1" destOrd="0" presId="urn:microsoft.com/office/officeart/2005/8/layout/target3"/>
    <dgm:cxn modelId="{891B047A-D96F-4FC1-963A-A86B4BF779F7}" type="presOf" srcId="{54BE5C9A-C163-48D0-81E3-04D39E09CC01}" destId="{D10CEB05-B6CD-4A26-B81A-9E9C98DE7733}" srcOrd="0" destOrd="0" presId="urn:microsoft.com/office/officeart/2005/8/layout/target3"/>
    <dgm:cxn modelId="{F3C9EDA4-C8F5-473E-8EDE-2CD128D57C21}" srcId="{939782CA-FA52-466D-B536-6C2D6C2A410D}" destId="{54BE5C9A-C163-48D0-81E3-04D39E09CC01}" srcOrd="2" destOrd="0" parTransId="{C3D129D9-5EA1-41DF-B86A-DB3133A0A5A4}" sibTransId="{F3931D4E-AAE8-4AB5-8D97-075ACE06419C}"/>
    <dgm:cxn modelId="{7B193FD3-3EE7-4AA4-B046-B22DBD8E0045}" type="presOf" srcId="{C535226D-D6E6-4623-820C-07EC6D82632B}" destId="{4A8E0A2F-C195-4E58-88BF-28F317DE4734}" srcOrd="0" destOrd="0" presId="urn:microsoft.com/office/officeart/2005/8/layout/target3"/>
    <dgm:cxn modelId="{C0BA35F0-6412-4ACB-BDAD-F8B0FD17E4F1}" type="presOf" srcId="{A7AD7027-A149-4418-8F82-6284CE1E7998}" destId="{163C358B-2BAA-4C95-BB7F-02168099E73B}" srcOrd="0" destOrd="0" presId="urn:microsoft.com/office/officeart/2005/8/layout/target3"/>
    <dgm:cxn modelId="{0B85AEFF-F9D1-4BB4-90C5-1ADBC17A2026}" srcId="{939782CA-FA52-466D-B536-6C2D6C2A410D}" destId="{A7AD7027-A149-4418-8F82-6284CE1E7998}" srcOrd="1" destOrd="0" parTransId="{8024823C-6C18-4DA8-B16D-9D83316861C8}" sibTransId="{4BA362F9-EAFF-48CC-B5BC-0C1B641A9F79}"/>
    <dgm:cxn modelId="{659419DD-9ADA-428C-94D0-5C2E05F54AD1}" type="presParOf" srcId="{4D670ABA-21E7-48C8-8ED3-013CC2876926}" destId="{9803D509-BB70-4382-82C2-93214ED221B4}" srcOrd="0" destOrd="0" presId="urn:microsoft.com/office/officeart/2005/8/layout/target3"/>
    <dgm:cxn modelId="{FB8303DE-1A36-4A55-9E2B-B2C4C2079FC1}" type="presParOf" srcId="{4D670ABA-21E7-48C8-8ED3-013CC2876926}" destId="{59B288AB-2EA4-4243-AB61-967C4654D21E}" srcOrd="1" destOrd="0" presId="urn:microsoft.com/office/officeart/2005/8/layout/target3"/>
    <dgm:cxn modelId="{86D50BC1-88DB-48F4-ADB1-4BEF70C21D86}" type="presParOf" srcId="{4D670ABA-21E7-48C8-8ED3-013CC2876926}" destId="{4A8E0A2F-C195-4E58-88BF-28F317DE4734}" srcOrd="2" destOrd="0" presId="urn:microsoft.com/office/officeart/2005/8/layout/target3"/>
    <dgm:cxn modelId="{77E81826-B5D0-4DA1-AC70-CE91642D105D}" type="presParOf" srcId="{4D670ABA-21E7-48C8-8ED3-013CC2876926}" destId="{A1F77547-2AFE-4E36-A0C7-7F3A98540228}" srcOrd="3" destOrd="0" presId="urn:microsoft.com/office/officeart/2005/8/layout/target3"/>
    <dgm:cxn modelId="{F1BF6E20-C972-4333-9E22-8E53DCFE2A4D}" type="presParOf" srcId="{4D670ABA-21E7-48C8-8ED3-013CC2876926}" destId="{F44ED03D-2FAE-4C6E-83BC-2AE09565D54A}" srcOrd="4" destOrd="0" presId="urn:microsoft.com/office/officeart/2005/8/layout/target3"/>
    <dgm:cxn modelId="{447EA44C-30A0-4587-A1BF-401183365C1A}" type="presParOf" srcId="{4D670ABA-21E7-48C8-8ED3-013CC2876926}" destId="{163C358B-2BAA-4C95-BB7F-02168099E73B}" srcOrd="5" destOrd="0" presId="urn:microsoft.com/office/officeart/2005/8/layout/target3"/>
    <dgm:cxn modelId="{86CED6DD-6B83-4750-8AA6-391788ACA8B8}" type="presParOf" srcId="{4D670ABA-21E7-48C8-8ED3-013CC2876926}" destId="{0BF24DB3-E5A8-4ECE-9274-AD41FB098C39}" srcOrd="6" destOrd="0" presId="urn:microsoft.com/office/officeart/2005/8/layout/target3"/>
    <dgm:cxn modelId="{D4882B9B-96C6-41CC-8579-F9BBE32B0409}" type="presParOf" srcId="{4D670ABA-21E7-48C8-8ED3-013CC2876926}" destId="{90A6155C-F13F-420E-84E5-196BCD11DA39}" srcOrd="7" destOrd="0" presId="urn:microsoft.com/office/officeart/2005/8/layout/target3"/>
    <dgm:cxn modelId="{5395E9DA-DC32-4536-948F-EC826B448356}" type="presParOf" srcId="{4D670ABA-21E7-48C8-8ED3-013CC2876926}" destId="{D10CEB05-B6CD-4A26-B81A-9E9C98DE7733}" srcOrd="8" destOrd="0" presId="urn:microsoft.com/office/officeart/2005/8/layout/target3"/>
    <dgm:cxn modelId="{AAA4EB13-C5CF-403F-8CB0-8B842352F239}" type="presParOf" srcId="{4D670ABA-21E7-48C8-8ED3-013CC2876926}" destId="{4DEFD026-9FE7-4A58-BD16-620468C8BB62}" srcOrd="9" destOrd="0" presId="urn:microsoft.com/office/officeart/2005/8/layout/target3"/>
    <dgm:cxn modelId="{B467D95A-AC58-4401-8A29-6BA8D4626BBA}" type="presParOf" srcId="{4D670ABA-21E7-48C8-8ED3-013CC2876926}" destId="{8A0D33D3-AF78-4685-9EB6-5710E94F4E74}" srcOrd="10" destOrd="0" presId="urn:microsoft.com/office/officeart/2005/8/layout/target3"/>
    <dgm:cxn modelId="{A5F7D5DE-B078-4793-B44D-6B1B23D14C34}" type="presParOf" srcId="{4D670ABA-21E7-48C8-8ED3-013CC2876926}" destId="{F75F1851-D254-4415-B8AE-6AF804FAB685}"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37A9A-519F-4C19-A3AC-96449C66CF94}">
      <dsp:nvSpPr>
        <dsp:cNvPr id="0" name=""/>
        <dsp:cNvSpPr/>
      </dsp:nvSpPr>
      <dsp:spPr>
        <a:xfrm>
          <a:off x="2179108" y="551994"/>
          <a:ext cx="1395875" cy="338761"/>
        </a:xfrm>
        <a:custGeom>
          <a:avLst/>
          <a:gdLst/>
          <a:ahLst/>
          <a:cxnLst/>
          <a:rect l="0" t="0" r="0" b="0"/>
          <a:pathLst>
            <a:path>
              <a:moveTo>
                <a:pt x="0" y="0"/>
              </a:moveTo>
              <a:lnTo>
                <a:pt x="0" y="259628"/>
              </a:lnTo>
              <a:lnTo>
                <a:pt x="1395875" y="259628"/>
              </a:lnTo>
              <a:lnTo>
                <a:pt x="1395875" y="338761"/>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5196CDA-9B79-49CB-B6FF-3097617C63E7}">
      <dsp:nvSpPr>
        <dsp:cNvPr id="0" name=""/>
        <dsp:cNvSpPr/>
      </dsp:nvSpPr>
      <dsp:spPr>
        <a:xfrm>
          <a:off x="1886069" y="551994"/>
          <a:ext cx="293039" cy="338925"/>
        </a:xfrm>
        <a:custGeom>
          <a:avLst/>
          <a:gdLst/>
          <a:ahLst/>
          <a:cxnLst/>
          <a:rect l="0" t="0" r="0" b="0"/>
          <a:pathLst>
            <a:path>
              <a:moveTo>
                <a:pt x="293039" y="0"/>
              </a:moveTo>
              <a:lnTo>
                <a:pt x="293039" y="259792"/>
              </a:lnTo>
              <a:lnTo>
                <a:pt x="0" y="259792"/>
              </a:lnTo>
              <a:lnTo>
                <a:pt x="0" y="33892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0C1506A8-1444-43D9-8641-CDB47F823F8A}">
      <dsp:nvSpPr>
        <dsp:cNvPr id="0" name=""/>
        <dsp:cNvSpPr/>
      </dsp:nvSpPr>
      <dsp:spPr>
        <a:xfrm>
          <a:off x="490194" y="551994"/>
          <a:ext cx="1688914" cy="338761"/>
        </a:xfrm>
        <a:custGeom>
          <a:avLst/>
          <a:gdLst/>
          <a:ahLst/>
          <a:cxnLst/>
          <a:rect l="0" t="0" r="0" b="0"/>
          <a:pathLst>
            <a:path>
              <a:moveTo>
                <a:pt x="1688914" y="0"/>
              </a:moveTo>
              <a:lnTo>
                <a:pt x="1688914" y="259628"/>
              </a:lnTo>
              <a:lnTo>
                <a:pt x="0" y="259628"/>
              </a:lnTo>
              <a:lnTo>
                <a:pt x="0" y="338761"/>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B12EB3D8-14B5-4B93-B907-3E703DC71642}">
      <dsp:nvSpPr>
        <dsp:cNvPr id="0" name=""/>
        <dsp:cNvSpPr/>
      </dsp:nvSpPr>
      <dsp:spPr>
        <a:xfrm>
          <a:off x="1618485" y="-90166"/>
          <a:ext cx="1121246" cy="642160"/>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115C0C-CAB7-4B3B-8296-BA1D97B4F6C4}">
      <dsp:nvSpPr>
        <dsp:cNvPr id="0" name=""/>
        <dsp:cNvSpPr/>
      </dsp:nvSpPr>
      <dsp:spPr>
        <a:xfrm>
          <a:off x="1713397" y="0"/>
          <a:ext cx="1121246" cy="642160"/>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IHE</a:t>
          </a:r>
        </a:p>
        <a:p>
          <a:pPr marL="0" lvl="0" indent="0" algn="ctr" defTabSz="711200">
            <a:lnSpc>
              <a:spcPct val="90000"/>
            </a:lnSpc>
            <a:spcBef>
              <a:spcPct val="0"/>
            </a:spcBef>
            <a:spcAft>
              <a:spcPct val="35000"/>
            </a:spcAft>
            <a:buNone/>
          </a:pPr>
          <a:r>
            <a:rPr lang="en-US" sz="1600" kern="1200" dirty="0"/>
            <a:t> EOP</a:t>
          </a:r>
        </a:p>
      </dsp:txBody>
      <dsp:txXfrm>
        <a:off x="1732205" y="18808"/>
        <a:ext cx="1083630" cy="604544"/>
      </dsp:txXfrm>
    </dsp:sp>
    <dsp:sp modelId="{10491B81-A66C-48BC-8BC7-AC0FE02F4786}">
      <dsp:nvSpPr>
        <dsp:cNvPr id="0" name=""/>
        <dsp:cNvSpPr/>
      </dsp:nvSpPr>
      <dsp:spPr>
        <a:xfrm>
          <a:off x="128015" y="890755"/>
          <a:ext cx="724357" cy="721294"/>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7FE739-F78B-455E-8851-818299D6B33E}">
      <dsp:nvSpPr>
        <dsp:cNvPr id="0" name=""/>
        <dsp:cNvSpPr/>
      </dsp:nvSpPr>
      <dsp:spPr>
        <a:xfrm>
          <a:off x="222927" y="980921"/>
          <a:ext cx="724357" cy="721294"/>
        </a:xfrm>
        <a:prstGeom prst="roundRect">
          <a:avLst>
            <a:gd name="adj" fmla="val 10000"/>
          </a:avLst>
        </a:prstGeom>
        <a:solidFill>
          <a:schemeClr val="lt1">
            <a:alpha val="90000"/>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BASIC PLAN</a:t>
          </a:r>
        </a:p>
      </dsp:txBody>
      <dsp:txXfrm>
        <a:off x="244053" y="1002047"/>
        <a:ext cx="682105" cy="679042"/>
      </dsp:txXfrm>
    </dsp:sp>
    <dsp:sp modelId="{1E7BF7A1-7414-4907-B6E1-5F7271B9448A}">
      <dsp:nvSpPr>
        <dsp:cNvPr id="0" name=""/>
        <dsp:cNvSpPr/>
      </dsp:nvSpPr>
      <dsp:spPr>
        <a:xfrm>
          <a:off x="1042196" y="890919"/>
          <a:ext cx="1687746" cy="1063523"/>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B0D74A-4634-4C16-AF8C-815879AA37A4}">
      <dsp:nvSpPr>
        <dsp:cNvPr id="0" name=""/>
        <dsp:cNvSpPr/>
      </dsp:nvSpPr>
      <dsp:spPr>
        <a:xfrm>
          <a:off x="1137107" y="981085"/>
          <a:ext cx="1687746" cy="1063523"/>
        </a:xfrm>
        <a:prstGeom prst="roundRect">
          <a:avLst>
            <a:gd name="adj" fmla="val 10000"/>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10000"/>
            </a:lnSpc>
            <a:spcBef>
              <a:spcPct val="0"/>
            </a:spcBef>
            <a:spcAft>
              <a:spcPts val="600"/>
            </a:spcAft>
            <a:buNone/>
          </a:pPr>
          <a:r>
            <a:rPr lang="en-US" sz="1600" b="1" u="sng" kern="1200" dirty="0"/>
            <a:t>FUNCTIONAL ANNEXES</a:t>
          </a:r>
        </a:p>
      </dsp:txBody>
      <dsp:txXfrm>
        <a:off x="1168257" y="1012235"/>
        <a:ext cx="1625446" cy="1001223"/>
      </dsp:txXfrm>
    </dsp:sp>
    <dsp:sp modelId="{AD25C476-09F7-454B-84DF-012FCAFF94A9}">
      <dsp:nvSpPr>
        <dsp:cNvPr id="0" name=""/>
        <dsp:cNvSpPr/>
      </dsp:nvSpPr>
      <dsp:spPr>
        <a:xfrm>
          <a:off x="2919766" y="890755"/>
          <a:ext cx="1310435" cy="719981"/>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72F109-C0C0-48C8-BA9A-5552644DA2C9}">
      <dsp:nvSpPr>
        <dsp:cNvPr id="0" name=""/>
        <dsp:cNvSpPr/>
      </dsp:nvSpPr>
      <dsp:spPr>
        <a:xfrm>
          <a:off x="3014677" y="980921"/>
          <a:ext cx="1310435" cy="719981"/>
        </a:xfrm>
        <a:prstGeom prst="roundRect">
          <a:avLst>
            <a:gd name="adj" fmla="val 10000"/>
          </a:avLst>
        </a:prstGeom>
        <a:solidFill>
          <a:schemeClr val="lt1">
            <a:alpha val="90000"/>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THREAT AND HAZARD ANNEXES</a:t>
          </a:r>
        </a:p>
      </dsp:txBody>
      <dsp:txXfrm>
        <a:off x="3035765" y="1002009"/>
        <a:ext cx="1268259" cy="6778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389B9-CB22-4D9D-A93A-5B288AB14FF4}">
      <dsp:nvSpPr>
        <dsp:cNvPr id="0" name=""/>
        <dsp:cNvSpPr/>
      </dsp:nvSpPr>
      <dsp:spPr>
        <a:xfrm>
          <a:off x="0" y="360659"/>
          <a:ext cx="7244367"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4EE0DA-05ED-4FB8-AA30-C40ED5D3D6B1}">
      <dsp:nvSpPr>
        <dsp:cNvPr id="0" name=""/>
        <dsp:cNvSpPr/>
      </dsp:nvSpPr>
      <dsp:spPr>
        <a:xfrm>
          <a:off x="344885" y="21179"/>
          <a:ext cx="6897705"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674" tIns="0" rIns="191674" bIns="0" numCol="1" spcCol="1270" anchor="ctr" anchorCtr="0">
          <a:noAutofit/>
        </a:bodyPr>
        <a:lstStyle/>
        <a:p>
          <a:pPr marL="0" lvl="0" indent="0" algn="l" defTabSz="889000">
            <a:lnSpc>
              <a:spcPct val="90000"/>
            </a:lnSpc>
            <a:spcBef>
              <a:spcPct val="0"/>
            </a:spcBef>
            <a:spcAft>
              <a:spcPct val="35000"/>
            </a:spcAft>
            <a:buNone/>
          </a:pPr>
          <a:r>
            <a:rPr lang="en-US" altLang="en-US" sz="2000" b="1" kern="1200"/>
            <a:t>What are three things I learned from this presentation? </a:t>
          </a:r>
          <a:r>
            <a:rPr lang="en-US" sz="2000" b="1" kern="1200"/>
            <a:t> </a:t>
          </a:r>
          <a:endParaRPr lang="en-US" sz="2000" b="1" kern="1200" dirty="0"/>
        </a:p>
      </dsp:txBody>
      <dsp:txXfrm>
        <a:off x="378029" y="54323"/>
        <a:ext cx="6831417" cy="612672"/>
      </dsp:txXfrm>
    </dsp:sp>
    <dsp:sp modelId="{B76259C3-6430-471D-835C-A883C6A27E8F}">
      <dsp:nvSpPr>
        <dsp:cNvPr id="0" name=""/>
        <dsp:cNvSpPr/>
      </dsp:nvSpPr>
      <dsp:spPr>
        <a:xfrm>
          <a:off x="0" y="1403940"/>
          <a:ext cx="7244367"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FDEB5B-6897-434A-B266-90CE22E77C06}">
      <dsp:nvSpPr>
        <dsp:cNvPr id="0" name=""/>
        <dsp:cNvSpPr/>
      </dsp:nvSpPr>
      <dsp:spPr>
        <a:xfrm>
          <a:off x="354082" y="1064459"/>
          <a:ext cx="6886481"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674" tIns="0" rIns="191674" bIns="0" numCol="1" spcCol="1270" anchor="ctr" anchorCtr="0">
          <a:noAutofit/>
        </a:bodyPr>
        <a:lstStyle/>
        <a:p>
          <a:pPr marL="0" lvl="0" indent="0" algn="l" defTabSz="889000">
            <a:lnSpc>
              <a:spcPct val="90000"/>
            </a:lnSpc>
            <a:spcBef>
              <a:spcPct val="0"/>
            </a:spcBef>
            <a:spcAft>
              <a:spcPct val="35000"/>
            </a:spcAft>
            <a:buNone/>
          </a:pPr>
          <a:r>
            <a:rPr lang="en-US" altLang="en-US" sz="2000" b="1" kern="1200"/>
            <a:t>How can I implement them at my institution? </a:t>
          </a:r>
          <a:r>
            <a:rPr lang="en-US" sz="2000" b="1" kern="1200"/>
            <a:t>   </a:t>
          </a:r>
          <a:endParaRPr lang="en-US" sz="2000" b="1" kern="1200" dirty="0"/>
        </a:p>
      </dsp:txBody>
      <dsp:txXfrm>
        <a:off x="387226" y="1097603"/>
        <a:ext cx="6820193" cy="612672"/>
      </dsp:txXfrm>
    </dsp:sp>
    <dsp:sp modelId="{CE4FFE09-D52B-4851-A28E-81D01CD83CC1}">
      <dsp:nvSpPr>
        <dsp:cNvPr id="0" name=""/>
        <dsp:cNvSpPr/>
      </dsp:nvSpPr>
      <dsp:spPr>
        <a:xfrm>
          <a:off x="0" y="2447219"/>
          <a:ext cx="7244367"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FE173E-20EB-4E91-9F2B-D69940F1D58C}">
      <dsp:nvSpPr>
        <dsp:cNvPr id="0" name=""/>
        <dsp:cNvSpPr/>
      </dsp:nvSpPr>
      <dsp:spPr>
        <a:xfrm>
          <a:off x="350899" y="2107740"/>
          <a:ext cx="689113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674" tIns="0" rIns="191674" bIns="0" numCol="1" spcCol="1270" anchor="ctr" anchorCtr="0">
          <a:noAutofit/>
        </a:bodyPr>
        <a:lstStyle/>
        <a:p>
          <a:pPr marL="0" lvl="0" indent="0" algn="l" defTabSz="889000">
            <a:lnSpc>
              <a:spcPct val="90000"/>
            </a:lnSpc>
            <a:spcBef>
              <a:spcPct val="0"/>
            </a:spcBef>
            <a:spcAft>
              <a:spcPct val="35000"/>
            </a:spcAft>
            <a:buNone/>
          </a:pPr>
          <a:r>
            <a:rPr lang="en-US" sz="2000" b="1" kern="1200">
              <a:effectLst/>
            </a:rPr>
            <a:t>What steps will I take to implement these changes in my institution’s EOP?</a:t>
          </a:r>
          <a:endParaRPr lang="en-US" sz="2000" b="1" kern="1200" dirty="0"/>
        </a:p>
      </dsp:txBody>
      <dsp:txXfrm>
        <a:off x="384043" y="2140884"/>
        <a:ext cx="6824842"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DB06D-038B-41B3-9A15-09E1F7571771}">
      <dsp:nvSpPr>
        <dsp:cNvPr id="0" name=""/>
        <dsp:cNvSpPr/>
      </dsp:nvSpPr>
      <dsp:spPr>
        <a:xfrm>
          <a:off x="0" y="0"/>
          <a:ext cx="5854842" cy="60478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Instruction &amp; Research</a:t>
          </a:r>
        </a:p>
      </dsp:txBody>
      <dsp:txXfrm>
        <a:off x="1231446" y="0"/>
        <a:ext cx="4623395" cy="604782"/>
      </dsp:txXfrm>
    </dsp:sp>
    <dsp:sp modelId="{E6EC2D36-C703-4F4D-9432-7667A7F4B179}">
      <dsp:nvSpPr>
        <dsp:cNvPr id="0" name=""/>
        <dsp:cNvSpPr/>
      </dsp:nvSpPr>
      <dsp:spPr>
        <a:xfrm>
          <a:off x="60478" y="60478"/>
          <a:ext cx="1170968" cy="483826"/>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9341" r="29341"/>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8136F9-408E-4C21-B0DE-6E51E3522DE0}">
      <dsp:nvSpPr>
        <dsp:cNvPr id="0" name=""/>
        <dsp:cNvSpPr/>
      </dsp:nvSpPr>
      <dsp:spPr>
        <a:xfrm>
          <a:off x="0" y="665261"/>
          <a:ext cx="5854842" cy="60478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Administration</a:t>
          </a:r>
        </a:p>
      </dsp:txBody>
      <dsp:txXfrm>
        <a:off x="1231446" y="665261"/>
        <a:ext cx="4623395" cy="604782"/>
      </dsp:txXfrm>
    </dsp:sp>
    <dsp:sp modelId="{4F34CCF5-9E28-4C26-A985-2060622B3481}">
      <dsp:nvSpPr>
        <dsp:cNvPr id="0" name=""/>
        <dsp:cNvSpPr/>
      </dsp:nvSpPr>
      <dsp:spPr>
        <a:xfrm>
          <a:off x="60478" y="725739"/>
          <a:ext cx="1170968" cy="483826"/>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9341" r="29341"/>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4788F3-C235-4D70-91A7-CB79D3DCAC93}">
      <dsp:nvSpPr>
        <dsp:cNvPr id="0" name=""/>
        <dsp:cNvSpPr/>
      </dsp:nvSpPr>
      <dsp:spPr>
        <a:xfrm>
          <a:off x="0" y="1330522"/>
          <a:ext cx="5854842" cy="60478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Housing &amp; Food Service</a:t>
          </a:r>
        </a:p>
      </dsp:txBody>
      <dsp:txXfrm>
        <a:off x="1231446" y="1330522"/>
        <a:ext cx="4623395" cy="604782"/>
      </dsp:txXfrm>
    </dsp:sp>
    <dsp:sp modelId="{B56A2514-6209-49CF-9A07-BBC3BF9CC134}">
      <dsp:nvSpPr>
        <dsp:cNvPr id="0" name=""/>
        <dsp:cNvSpPr/>
      </dsp:nvSpPr>
      <dsp:spPr>
        <a:xfrm>
          <a:off x="60478" y="1391000"/>
          <a:ext cx="1170968" cy="483826"/>
        </a:xfrm>
        <a:prstGeom prst="roundRect">
          <a:avLst>
            <a:gd name="adj" fmla="val 10000"/>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9341" r="29341"/>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C4A97C-ACFF-4270-B334-CC2381895DDC}">
      <dsp:nvSpPr>
        <dsp:cNvPr id="0" name=""/>
        <dsp:cNvSpPr/>
      </dsp:nvSpPr>
      <dsp:spPr>
        <a:xfrm>
          <a:off x="0" y="1995783"/>
          <a:ext cx="5854842" cy="60478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Support &amp; Safety</a:t>
          </a:r>
        </a:p>
      </dsp:txBody>
      <dsp:txXfrm>
        <a:off x="1231446" y="1995783"/>
        <a:ext cx="4623395" cy="604782"/>
      </dsp:txXfrm>
    </dsp:sp>
    <dsp:sp modelId="{A334394A-D50C-42DB-95BA-FF8E2704FFBB}">
      <dsp:nvSpPr>
        <dsp:cNvPr id="0" name=""/>
        <dsp:cNvSpPr/>
      </dsp:nvSpPr>
      <dsp:spPr>
        <a:xfrm>
          <a:off x="60478" y="2056261"/>
          <a:ext cx="1170968" cy="483826"/>
        </a:xfrm>
        <a:prstGeom prst="roundRect">
          <a:avLst>
            <a:gd name="adj" fmla="val 10000"/>
          </a:avLst>
        </a:prstGeom>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9341" r="29341"/>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44F657-ABD9-4EC3-8C64-D058A7DB3C9E}">
      <dsp:nvSpPr>
        <dsp:cNvPr id="0" name=""/>
        <dsp:cNvSpPr/>
      </dsp:nvSpPr>
      <dsp:spPr>
        <a:xfrm>
          <a:off x="0" y="2661044"/>
          <a:ext cx="5854842" cy="60478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Communication</a:t>
          </a:r>
        </a:p>
      </dsp:txBody>
      <dsp:txXfrm>
        <a:off x="1231446" y="2661044"/>
        <a:ext cx="4623395" cy="604782"/>
      </dsp:txXfrm>
    </dsp:sp>
    <dsp:sp modelId="{E661D5E7-C424-4BFC-8C81-6DCC8DC49196}">
      <dsp:nvSpPr>
        <dsp:cNvPr id="0" name=""/>
        <dsp:cNvSpPr/>
      </dsp:nvSpPr>
      <dsp:spPr>
        <a:xfrm>
          <a:off x="60478" y="2721522"/>
          <a:ext cx="1170968" cy="483826"/>
        </a:xfrm>
        <a:prstGeom prst="roundRect">
          <a:avLst>
            <a:gd name="adj" fmla="val 10000"/>
          </a:avLst>
        </a:prstGeom>
        <a:blipFill dpi="0"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9341" r="29341"/>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F46C9-C5FC-4BE7-8D61-27B49D05A1B8}">
      <dsp:nvSpPr>
        <dsp:cNvPr id="0" name=""/>
        <dsp:cNvSpPr/>
      </dsp:nvSpPr>
      <dsp:spPr>
        <a:xfrm>
          <a:off x="0" y="163803"/>
          <a:ext cx="8028432" cy="88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3096" tIns="166624" rIns="62309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How the COOP Annex will be designed so that it can be activated at any time and sustained for up to 30 days</a:t>
          </a:r>
        </a:p>
      </dsp:txBody>
      <dsp:txXfrm>
        <a:off x="0" y="163803"/>
        <a:ext cx="8028432" cy="882000"/>
      </dsp:txXfrm>
    </dsp:sp>
    <dsp:sp modelId="{51CE5BAB-9683-4FFA-9C17-5B6FB0E7C702}">
      <dsp:nvSpPr>
        <dsp:cNvPr id="0" name=""/>
        <dsp:cNvSpPr/>
      </dsp:nvSpPr>
      <dsp:spPr>
        <a:xfrm>
          <a:off x="401421" y="45723"/>
          <a:ext cx="5619902" cy="236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419" tIns="0" rIns="212419" bIns="0" numCol="1" spcCol="1270" anchor="ctr" anchorCtr="0">
          <a:noAutofit/>
        </a:bodyPr>
        <a:lstStyle/>
        <a:p>
          <a:pPr marL="0" lvl="0" indent="0" algn="l" defTabSz="1422400">
            <a:lnSpc>
              <a:spcPct val="90000"/>
            </a:lnSpc>
            <a:spcBef>
              <a:spcPct val="0"/>
            </a:spcBef>
            <a:spcAft>
              <a:spcPct val="35000"/>
            </a:spcAft>
            <a:buNone/>
          </a:pPr>
          <a:r>
            <a:rPr lang="en-US" sz="3200" kern="1200" dirty="0"/>
            <a:t> </a:t>
          </a:r>
        </a:p>
      </dsp:txBody>
      <dsp:txXfrm>
        <a:off x="412949" y="57251"/>
        <a:ext cx="5596846" cy="213104"/>
      </dsp:txXfrm>
    </dsp:sp>
    <dsp:sp modelId="{78145478-DC27-40BD-880C-C5AC7507A487}">
      <dsp:nvSpPr>
        <dsp:cNvPr id="0" name=""/>
        <dsp:cNvSpPr/>
      </dsp:nvSpPr>
      <dsp:spPr>
        <a:xfrm>
          <a:off x="0" y="1207083"/>
          <a:ext cx="8028432" cy="108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3096" tIns="166624" rIns="623096" bIns="142240" numCol="1" spcCol="1270" anchor="t" anchorCtr="0">
          <a:noAutofit/>
        </a:bodyPr>
        <a:lstStyle/>
        <a:p>
          <a:pPr marL="228600" lvl="1" indent="-228600" algn="l" defTabSz="889000">
            <a:lnSpc>
              <a:spcPct val="80000"/>
            </a:lnSpc>
            <a:spcBef>
              <a:spcPct val="0"/>
            </a:spcBef>
            <a:spcAft>
              <a:spcPct val="15000"/>
            </a:spcAft>
            <a:buChar char="•"/>
          </a:pPr>
          <a:r>
            <a:rPr lang="en-US" sz="2000" kern="1200" dirty="0"/>
            <a:t>How the COOP Annex will set priorities for continuing and reestablishing essential functions related to instruction, research, housing, payroll, financial aid, and IT services</a:t>
          </a:r>
        </a:p>
      </dsp:txBody>
      <dsp:txXfrm>
        <a:off x="0" y="1207083"/>
        <a:ext cx="8028432" cy="1083600"/>
      </dsp:txXfrm>
    </dsp:sp>
    <dsp:sp modelId="{00AECE11-B49B-4F42-98B9-ED28C00707EC}">
      <dsp:nvSpPr>
        <dsp:cNvPr id="0" name=""/>
        <dsp:cNvSpPr/>
      </dsp:nvSpPr>
      <dsp:spPr>
        <a:xfrm>
          <a:off x="401421" y="1089004"/>
          <a:ext cx="5619902" cy="236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419" tIns="0" rIns="212419" bIns="0" numCol="1" spcCol="1270" anchor="ctr" anchorCtr="0">
          <a:noAutofit/>
        </a:bodyPr>
        <a:lstStyle/>
        <a:p>
          <a:pPr marL="0" lvl="0" indent="0" algn="l" defTabSz="1422400">
            <a:lnSpc>
              <a:spcPct val="90000"/>
            </a:lnSpc>
            <a:spcBef>
              <a:spcPct val="0"/>
            </a:spcBef>
            <a:spcAft>
              <a:spcPct val="35000"/>
            </a:spcAft>
            <a:buNone/>
          </a:pPr>
          <a:r>
            <a:rPr lang="en-US" sz="3200" kern="1200" dirty="0"/>
            <a:t> </a:t>
          </a:r>
        </a:p>
      </dsp:txBody>
      <dsp:txXfrm>
        <a:off x="412949" y="1100532"/>
        <a:ext cx="5596846" cy="213104"/>
      </dsp:txXfrm>
    </dsp:sp>
    <dsp:sp modelId="{15B76BE9-501A-4934-BD8B-61297F4A6BAC}">
      <dsp:nvSpPr>
        <dsp:cNvPr id="0" name=""/>
        <dsp:cNvSpPr/>
      </dsp:nvSpPr>
      <dsp:spPr>
        <a:xfrm>
          <a:off x="0" y="2451964"/>
          <a:ext cx="8028432" cy="88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3096" tIns="166624" rIns="62309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How the COOP Annex will ensure students receive needed services in the event of a prolonged closure</a:t>
          </a:r>
        </a:p>
      </dsp:txBody>
      <dsp:txXfrm>
        <a:off x="0" y="2451964"/>
        <a:ext cx="8028432" cy="882000"/>
      </dsp:txXfrm>
    </dsp:sp>
    <dsp:sp modelId="{9D81119F-FDFE-459D-AF59-C096212CE06E}">
      <dsp:nvSpPr>
        <dsp:cNvPr id="0" name=""/>
        <dsp:cNvSpPr/>
      </dsp:nvSpPr>
      <dsp:spPr>
        <a:xfrm>
          <a:off x="401421" y="2333884"/>
          <a:ext cx="5619902" cy="236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419" tIns="0" rIns="212419" bIns="0" numCol="1" spcCol="1270" anchor="ctr" anchorCtr="0">
          <a:noAutofit/>
        </a:bodyPr>
        <a:lstStyle/>
        <a:p>
          <a:pPr marL="0" lvl="0" indent="0" algn="l" defTabSz="1422400">
            <a:lnSpc>
              <a:spcPct val="90000"/>
            </a:lnSpc>
            <a:spcBef>
              <a:spcPct val="0"/>
            </a:spcBef>
            <a:spcAft>
              <a:spcPct val="35000"/>
            </a:spcAft>
            <a:buNone/>
          </a:pPr>
          <a:r>
            <a:rPr lang="en-US" sz="3200" kern="1200" dirty="0"/>
            <a:t> </a:t>
          </a:r>
        </a:p>
      </dsp:txBody>
      <dsp:txXfrm>
        <a:off x="412949" y="2345412"/>
        <a:ext cx="5596846" cy="2131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2FEA0-9CAE-4F6E-8080-0D8F3F3B2FE6}">
      <dsp:nvSpPr>
        <dsp:cNvPr id="0" name=""/>
        <dsp:cNvSpPr/>
      </dsp:nvSpPr>
      <dsp:spPr>
        <a:xfrm rot="16200000">
          <a:off x="-597371" y="597371"/>
          <a:ext cx="2835323" cy="1640580"/>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2071" bIns="0" numCol="1" spcCol="1270" anchor="ctr" anchorCtr="0">
          <a:noAutofit/>
        </a:bodyPr>
        <a:lstStyle/>
        <a:p>
          <a:pPr marL="0" lvl="0" indent="0" algn="ctr" defTabSz="711200">
            <a:lnSpc>
              <a:spcPct val="90000"/>
            </a:lnSpc>
            <a:spcBef>
              <a:spcPct val="0"/>
            </a:spcBef>
            <a:spcAft>
              <a:spcPct val="35000"/>
            </a:spcAft>
            <a:buNone/>
          </a:pPr>
          <a:r>
            <a:rPr lang="en-US" altLang="en-US" sz="1600" b="1" kern="1200" dirty="0">
              <a:effectLst>
                <a:outerShdw blurRad="38100" dist="38100" dir="2700000" algn="tl">
                  <a:srgbClr val="000000">
                    <a:alpha val="43137"/>
                  </a:srgbClr>
                </a:outerShdw>
              </a:effectLst>
            </a:rPr>
            <a:t>Selected based on their expertise in specific areas related to the IHE’s essential functions</a:t>
          </a:r>
          <a:endParaRPr lang="en-US" sz="1600" b="1" kern="1200" dirty="0">
            <a:effectLst>
              <a:outerShdw blurRad="38100" dist="38100" dir="2700000" algn="tl">
                <a:srgbClr val="000000">
                  <a:alpha val="43137"/>
                </a:srgbClr>
              </a:outerShdw>
            </a:effectLst>
          </a:endParaRPr>
        </a:p>
      </dsp:txBody>
      <dsp:txXfrm rot="5400000">
        <a:off x="0" y="567065"/>
        <a:ext cx="1640580" cy="1701193"/>
      </dsp:txXfrm>
    </dsp:sp>
    <dsp:sp modelId="{76434A63-7F4F-44C3-B745-0DA7F2FF8AF1}">
      <dsp:nvSpPr>
        <dsp:cNvPr id="0" name=""/>
        <dsp:cNvSpPr/>
      </dsp:nvSpPr>
      <dsp:spPr>
        <a:xfrm rot="16200000">
          <a:off x="1166883" y="597371"/>
          <a:ext cx="2835323" cy="1640580"/>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2071" bIns="0" numCol="1" spcCol="1270" anchor="ctr" anchorCtr="0">
          <a:noAutofit/>
        </a:bodyPr>
        <a:lstStyle/>
        <a:p>
          <a:pPr marL="0" lvl="0" indent="0" algn="ctr" defTabSz="711200">
            <a:lnSpc>
              <a:spcPct val="90000"/>
            </a:lnSpc>
            <a:spcBef>
              <a:spcPct val="0"/>
            </a:spcBef>
            <a:spcAft>
              <a:spcPct val="35000"/>
            </a:spcAft>
            <a:buNone/>
          </a:pPr>
          <a:r>
            <a:rPr lang="en-US" altLang="en-US" sz="1600" b="1" kern="1200" dirty="0">
              <a:effectLst>
                <a:outerShdw blurRad="38100" dist="38100" dir="2700000" algn="tl">
                  <a:srgbClr val="000000">
                    <a:alpha val="43137"/>
                  </a:srgbClr>
                </a:outerShdw>
              </a:effectLst>
            </a:rPr>
            <a:t>Assigned roles and alternate roles in the event that the COOP Annex is enacted</a:t>
          </a:r>
        </a:p>
      </dsp:txBody>
      <dsp:txXfrm rot="5400000">
        <a:off x="1764254" y="567065"/>
        <a:ext cx="1640580" cy="1701193"/>
      </dsp:txXfrm>
    </dsp:sp>
    <dsp:sp modelId="{5B03A359-0205-4F18-8C02-ED49A3A165D9}">
      <dsp:nvSpPr>
        <dsp:cNvPr id="0" name=""/>
        <dsp:cNvSpPr/>
      </dsp:nvSpPr>
      <dsp:spPr>
        <a:xfrm rot="16200000">
          <a:off x="2931138" y="597371"/>
          <a:ext cx="2835323" cy="1640580"/>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2071" bIns="0" numCol="1" spcCol="1270" anchor="ctr" anchorCtr="0">
          <a:noAutofit/>
        </a:bodyPr>
        <a:lstStyle/>
        <a:p>
          <a:pPr marL="0" lvl="0" indent="0" algn="ctr" defTabSz="711200">
            <a:lnSpc>
              <a:spcPct val="90000"/>
            </a:lnSpc>
            <a:spcBef>
              <a:spcPct val="0"/>
            </a:spcBef>
            <a:spcAft>
              <a:spcPct val="35000"/>
            </a:spcAft>
            <a:buNone/>
          </a:pPr>
          <a:r>
            <a:rPr lang="en-US" altLang="en-US" sz="1600" b="1" kern="1200" dirty="0">
              <a:effectLst>
                <a:outerShdw blurRad="38100" dist="38100" dir="2700000" algn="tl">
                  <a:srgbClr val="000000">
                    <a:alpha val="43137"/>
                  </a:srgbClr>
                </a:outerShdw>
              </a:effectLst>
            </a:rPr>
            <a:t>Able to work collaboratively with other team members</a:t>
          </a:r>
          <a:endParaRPr lang="en-US" sz="1600" b="1" kern="1200" dirty="0">
            <a:effectLst>
              <a:outerShdw blurRad="38100" dist="38100" dir="2700000" algn="tl">
                <a:srgbClr val="000000">
                  <a:alpha val="43137"/>
                </a:srgbClr>
              </a:outerShdw>
            </a:effectLst>
          </a:endParaRPr>
        </a:p>
      </dsp:txBody>
      <dsp:txXfrm rot="5400000">
        <a:off x="3528509" y="567065"/>
        <a:ext cx="1640580" cy="17011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F238C-944F-4198-8DD5-45671D40752E}">
      <dsp:nvSpPr>
        <dsp:cNvPr id="0" name=""/>
        <dsp:cNvSpPr/>
      </dsp:nvSpPr>
      <dsp:spPr>
        <a:xfrm>
          <a:off x="2593808" y="9356"/>
          <a:ext cx="1914301" cy="13337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en-US" sz="1400" b="1" kern="1200" dirty="0">
              <a:effectLst/>
            </a:rPr>
            <a:t>Considerations when assigning a staff member to essential operations</a:t>
          </a:r>
          <a:endParaRPr lang="en-US" sz="1400" b="1" kern="1200" dirty="0">
            <a:effectLst/>
          </a:endParaRPr>
        </a:p>
      </dsp:txBody>
      <dsp:txXfrm>
        <a:off x="2874151" y="204676"/>
        <a:ext cx="1353615" cy="943089"/>
      </dsp:txXfrm>
    </dsp:sp>
    <dsp:sp modelId="{4C10E4A5-54E8-404E-9FA2-0EAF1FCF1713}">
      <dsp:nvSpPr>
        <dsp:cNvPr id="0" name=""/>
        <dsp:cNvSpPr/>
      </dsp:nvSpPr>
      <dsp:spPr>
        <a:xfrm rot="20576962">
          <a:off x="2003111" y="845704"/>
          <a:ext cx="692411" cy="380112"/>
        </a:xfrm>
        <a:prstGeom prst="lef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E12731A9-ADF9-402D-B5C9-25990C28CEA9}">
      <dsp:nvSpPr>
        <dsp:cNvPr id="0" name=""/>
        <dsp:cNvSpPr/>
      </dsp:nvSpPr>
      <dsp:spPr>
        <a:xfrm>
          <a:off x="28249" y="863971"/>
          <a:ext cx="1995313" cy="1173352"/>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altLang="en-US" sz="1400" b="1" kern="1200" dirty="0">
              <a:solidFill>
                <a:schemeClr val="tx1"/>
              </a:solidFill>
              <a:effectLst>
                <a:outerShdw blurRad="38100" dist="38100" dir="2700000" algn="tl">
                  <a:srgbClr val="000000">
                    <a:alpha val="43137"/>
                  </a:srgbClr>
                </a:outerShdw>
              </a:effectLst>
            </a:rPr>
            <a:t>Does the individual display talent, energy, knowledge, and enthusiasm in his or her work?</a:t>
          </a:r>
          <a:endParaRPr lang="en-US" sz="1400" b="1" kern="1200" dirty="0">
            <a:solidFill>
              <a:schemeClr val="tx1"/>
            </a:solidFill>
            <a:effectLst>
              <a:outerShdw blurRad="38100" dist="38100" dir="2700000" algn="tl">
                <a:srgbClr val="000000">
                  <a:alpha val="43137"/>
                </a:srgbClr>
              </a:outerShdw>
            </a:effectLst>
          </a:endParaRPr>
        </a:p>
      </dsp:txBody>
      <dsp:txXfrm>
        <a:off x="62615" y="898337"/>
        <a:ext cx="1926581" cy="1104620"/>
      </dsp:txXfrm>
    </dsp:sp>
    <dsp:sp modelId="{E34FCC3C-C8B9-482A-A59A-39EFB3F6E5CA}">
      <dsp:nvSpPr>
        <dsp:cNvPr id="0" name=""/>
        <dsp:cNvSpPr/>
      </dsp:nvSpPr>
      <dsp:spPr>
        <a:xfrm rot="16427538">
          <a:off x="3129904" y="1573330"/>
          <a:ext cx="751235" cy="348635"/>
        </a:xfrm>
        <a:prstGeom prst="lef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A051C9A0-50A9-4D2F-985F-4E417B9CAD09}">
      <dsp:nvSpPr>
        <dsp:cNvPr id="0" name=""/>
        <dsp:cNvSpPr/>
      </dsp:nvSpPr>
      <dsp:spPr>
        <a:xfrm>
          <a:off x="1606509" y="2112701"/>
          <a:ext cx="4129533" cy="741868"/>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altLang="en-US" sz="1400" b="1" i="0" kern="1200" dirty="0">
              <a:effectLst>
                <a:outerShdw blurRad="38100" dist="38100" dir="2700000" algn="tl">
                  <a:srgbClr val="000000">
                    <a:alpha val="43137"/>
                  </a:srgbClr>
                </a:outerShdw>
              </a:effectLst>
            </a:rPr>
            <a:t>Is the individual the most qualified to perform the essential function effectively? Does the individual have the skills and ability to carry out the work?</a:t>
          </a:r>
          <a:endParaRPr lang="en-US" sz="1400" b="1" i="0" kern="1200" dirty="0">
            <a:effectLst>
              <a:outerShdw blurRad="38100" dist="38100" dir="2700000" algn="tl">
                <a:srgbClr val="000000">
                  <a:alpha val="43137"/>
                </a:srgbClr>
              </a:outerShdw>
            </a:effectLst>
          </a:endParaRPr>
        </a:p>
      </dsp:txBody>
      <dsp:txXfrm>
        <a:off x="1628238" y="2134430"/>
        <a:ext cx="4086075" cy="698410"/>
      </dsp:txXfrm>
    </dsp:sp>
    <dsp:sp modelId="{02B40EF9-2DFF-448B-A1F5-231FEBC09DDA}">
      <dsp:nvSpPr>
        <dsp:cNvPr id="0" name=""/>
        <dsp:cNvSpPr/>
      </dsp:nvSpPr>
      <dsp:spPr>
        <a:xfrm rot="11555839">
          <a:off x="4412278" y="764260"/>
          <a:ext cx="780107" cy="380112"/>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ED51D5-9D03-42BE-915D-2CBE9C68E187}">
      <dsp:nvSpPr>
        <dsp:cNvPr id="0" name=""/>
        <dsp:cNvSpPr/>
      </dsp:nvSpPr>
      <dsp:spPr>
        <a:xfrm>
          <a:off x="5187174" y="740439"/>
          <a:ext cx="2655139" cy="119624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altLang="en-US" sz="1400" b="1" kern="1200" dirty="0">
              <a:effectLst>
                <a:outerShdw blurRad="38100" dist="38100" dir="2700000" algn="tl">
                  <a:srgbClr val="000000">
                    <a:alpha val="43137"/>
                  </a:srgbClr>
                </a:outerShdw>
              </a:effectLst>
            </a:rPr>
            <a:t>Will reassignment of an individual from nonessential to essential during an emergency affect any collective bargaining agreements</a:t>
          </a:r>
          <a:r>
            <a:rPr lang="en-US" altLang="en-US" sz="1600" b="1" kern="1200" dirty="0">
              <a:effectLst>
                <a:outerShdw blurRad="38100" dist="38100" dir="2700000" algn="tl">
                  <a:srgbClr val="000000">
                    <a:alpha val="43137"/>
                  </a:srgbClr>
                </a:outerShdw>
              </a:effectLst>
            </a:rPr>
            <a:t>?</a:t>
          </a:r>
          <a:endParaRPr lang="en-US" sz="1600" b="1" kern="1200" dirty="0">
            <a:effectLst>
              <a:outerShdw blurRad="38100" dist="38100" dir="2700000" algn="tl">
                <a:srgbClr val="000000">
                  <a:alpha val="43137"/>
                </a:srgbClr>
              </a:outerShdw>
            </a:effectLst>
          </a:endParaRPr>
        </a:p>
      </dsp:txBody>
      <dsp:txXfrm>
        <a:off x="5222211" y="775476"/>
        <a:ext cx="2585065" cy="11261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0E270-BBCA-4A08-8F93-7A1BEF3503D9}">
      <dsp:nvSpPr>
        <dsp:cNvPr id="0" name=""/>
        <dsp:cNvSpPr/>
      </dsp:nvSpPr>
      <dsp:spPr>
        <a:xfrm>
          <a:off x="0" y="284274"/>
          <a:ext cx="5625679" cy="428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417454-19A5-41F0-A9E9-302733045332}">
      <dsp:nvSpPr>
        <dsp:cNvPr id="0" name=""/>
        <dsp:cNvSpPr/>
      </dsp:nvSpPr>
      <dsp:spPr>
        <a:xfrm>
          <a:off x="243840" y="12657"/>
          <a:ext cx="5356476" cy="53966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846" tIns="0" rIns="148846" bIns="0" numCol="1" spcCol="1270" anchor="ctr" anchorCtr="0">
          <a:noAutofit/>
        </a:bodyPr>
        <a:lstStyle/>
        <a:p>
          <a:pPr marL="0" lvl="0" indent="0" algn="l" defTabSz="755650">
            <a:lnSpc>
              <a:spcPct val="90000"/>
            </a:lnSpc>
            <a:spcBef>
              <a:spcPct val="0"/>
            </a:spcBef>
            <a:spcAft>
              <a:spcPct val="35000"/>
            </a:spcAft>
            <a:buNone/>
          </a:pPr>
          <a:r>
            <a:rPr lang="en-US" altLang="en-US" sz="1700" b="0" i="0" kern="1200" dirty="0">
              <a:effectLst>
                <a:outerShdw blurRad="38100" dist="38100" dir="2700000" algn="tl">
                  <a:srgbClr val="000000">
                    <a:alpha val="43137"/>
                  </a:srgbClr>
                </a:outerShdw>
              </a:effectLst>
            </a:rPr>
            <a:t>What are likely triggers for devolution?</a:t>
          </a:r>
          <a:endParaRPr lang="en-US" sz="1700" i="0" kern="1200" dirty="0">
            <a:effectLst>
              <a:outerShdw blurRad="38100" dist="38100" dir="2700000" algn="tl">
                <a:srgbClr val="000000">
                  <a:alpha val="43137"/>
                </a:srgbClr>
              </a:outerShdw>
            </a:effectLst>
          </a:endParaRPr>
        </a:p>
      </dsp:txBody>
      <dsp:txXfrm>
        <a:off x="270184" y="39001"/>
        <a:ext cx="5303788" cy="486975"/>
      </dsp:txXfrm>
    </dsp:sp>
    <dsp:sp modelId="{85A6767F-1AD7-468D-AA70-BE30E909D55C}">
      <dsp:nvSpPr>
        <dsp:cNvPr id="0" name=""/>
        <dsp:cNvSpPr/>
      </dsp:nvSpPr>
      <dsp:spPr>
        <a:xfrm>
          <a:off x="0" y="1103981"/>
          <a:ext cx="5625679" cy="428400"/>
        </a:xfrm>
        <a:prstGeom prst="rect">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sp>
    <dsp:sp modelId="{F18E2B19-BF82-4A79-92FF-E61DF0E4C5D6}">
      <dsp:nvSpPr>
        <dsp:cNvPr id="0" name=""/>
        <dsp:cNvSpPr/>
      </dsp:nvSpPr>
      <dsp:spPr>
        <a:xfrm>
          <a:off x="267824" y="821661"/>
          <a:ext cx="5356476" cy="533240"/>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846" tIns="0" rIns="148846" bIns="0" numCol="1" spcCol="1270" anchor="ctr" anchorCtr="0">
          <a:noAutofit/>
        </a:bodyPr>
        <a:lstStyle/>
        <a:p>
          <a:pPr marL="0" lvl="0" indent="0" algn="l" defTabSz="755650">
            <a:lnSpc>
              <a:spcPct val="90000"/>
            </a:lnSpc>
            <a:spcBef>
              <a:spcPct val="0"/>
            </a:spcBef>
            <a:spcAft>
              <a:spcPct val="35000"/>
            </a:spcAft>
            <a:buNone/>
          </a:pPr>
          <a:r>
            <a:rPr lang="en-US" altLang="en-US" sz="1700" b="0" i="0" kern="1200" dirty="0">
              <a:effectLst>
                <a:outerShdw blurRad="38100" dist="38100" dir="2700000" algn="tl">
                  <a:srgbClr val="000000">
                    <a:alpha val="43137"/>
                  </a:srgbClr>
                </a:outerShdw>
              </a:effectLst>
            </a:rPr>
            <a:t>How many people are required to perform other identified essential functions?</a:t>
          </a:r>
          <a:endParaRPr lang="en-US" sz="1700" i="0" kern="1200" dirty="0">
            <a:effectLst>
              <a:outerShdw blurRad="38100" dist="38100" dir="2700000" algn="tl">
                <a:srgbClr val="000000">
                  <a:alpha val="43137"/>
                </a:srgbClr>
              </a:outerShdw>
            </a:effectLst>
          </a:endParaRPr>
        </a:p>
      </dsp:txBody>
      <dsp:txXfrm>
        <a:off x="293855" y="847692"/>
        <a:ext cx="5304414" cy="481178"/>
      </dsp:txXfrm>
    </dsp:sp>
    <dsp:sp modelId="{12689CA0-45F0-4566-BCD4-0551798182CC}">
      <dsp:nvSpPr>
        <dsp:cNvPr id="0" name=""/>
        <dsp:cNvSpPr/>
      </dsp:nvSpPr>
      <dsp:spPr>
        <a:xfrm>
          <a:off x="0" y="1906818"/>
          <a:ext cx="5625679" cy="428400"/>
        </a:xfrm>
        <a:prstGeom prst="rect">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sp>
    <dsp:sp modelId="{F96D06E5-E612-4005-BE53-14407E0EDE5E}">
      <dsp:nvSpPr>
        <dsp:cNvPr id="0" name=""/>
        <dsp:cNvSpPr/>
      </dsp:nvSpPr>
      <dsp:spPr>
        <a:xfrm>
          <a:off x="275135" y="1635849"/>
          <a:ext cx="5350543" cy="533556"/>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846" tIns="0" rIns="148846" bIns="0" numCol="1" spcCol="1270" anchor="ctr" anchorCtr="0">
          <a:noAutofit/>
        </a:bodyPr>
        <a:lstStyle/>
        <a:p>
          <a:pPr marL="0" lvl="0" indent="0" algn="l" defTabSz="755650">
            <a:lnSpc>
              <a:spcPct val="90000"/>
            </a:lnSpc>
            <a:spcBef>
              <a:spcPct val="0"/>
            </a:spcBef>
            <a:spcAft>
              <a:spcPct val="35000"/>
            </a:spcAft>
            <a:buNone/>
          </a:pPr>
          <a:r>
            <a:rPr lang="en-US" altLang="en-US" sz="1700" b="0" i="0" kern="1200" dirty="0">
              <a:effectLst>
                <a:outerShdw blurRad="38100" dist="38100" dir="2700000" algn="tl">
                  <a:srgbClr val="000000">
                    <a:alpha val="43137"/>
                  </a:srgbClr>
                </a:outerShdw>
              </a:effectLst>
            </a:rPr>
            <a:t>Who has the authority to order devolution, and under what conditions?</a:t>
          </a:r>
          <a:endParaRPr lang="en-US" sz="1700" b="0" i="0" kern="1200" dirty="0">
            <a:effectLst>
              <a:outerShdw blurRad="38100" dist="38100" dir="2700000" algn="tl">
                <a:srgbClr val="000000">
                  <a:alpha val="43137"/>
                </a:srgbClr>
              </a:outerShdw>
            </a:effectLst>
          </a:endParaRPr>
        </a:p>
      </dsp:txBody>
      <dsp:txXfrm>
        <a:off x="301181" y="1661895"/>
        <a:ext cx="5298451" cy="481464"/>
      </dsp:txXfrm>
    </dsp:sp>
    <dsp:sp modelId="{1FD76C8F-1982-46EF-A3CC-FB23AE4DE210}">
      <dsp:nvSpPr>
        <dsp:cNvPr id="0" name=""/>
        <dsp:cNvSpPr/>
      </dsp:nvSpPr>
      <dsp:spPr>
        <a:xfrm>
          <a:off x="0" y="2677938"/>
          <a:ext cx="5625679" cy="4284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241F0A9B-06E1-4E5F-A018-CB0EC5C9CFB8}">
      <dsp:nvSpPr>
        <dsp:cNvPr id="0" name=""/>
        <dsp:cNvSpPr/>
      </dsp:nvSpPr>
      <dsp:spPr>
        <a:xfrm>
          <a:off x="274416" y="2427018"/>
          <a:ext cx="5346064" cy="50184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846" tIns="0" rIns="148846" bIns="0" numCol="1" spcCol="1270" anchor="ctr" anchorCtr="0">
          <a:noAutofit/>
        </a:bodyPr>
        <a:lstStyle/>
        <a:p>
          <a:pPr marL="0" lvl="0" indent="0" algn="l" defTabSz="755650">
            <a:lnSpc>
              <a:spcPct val="90000"/>
            </a:lnSpc>
            <a:spcBef>
              <a:spcPct val="0"/>
            </a:spcBef>
            <a:spcAft>
              <a:spcPct val="35000"/>
            </a:spcAft>
            <a:buNone/>
          </a:pPr>
          <a:r>
            <a:rPr lang="en-US" sz="1700" b="0" kern="1200" dirty="0">
              <a:effectLst>
                <a:outerShdw blurRad="38100" dist="38100" dir="2700000" algn="tl">
                  <a:srgbClr val="000000">
                    <a:alpha val="43137"/>
                  </a:srgbClr>
                </a:outerShdw>
              </a:effectLst>
            </a:rPr>
            <a:t>What resources will be required to assist should devolution occur?</a:t>
          </a:r>
        </a:p>
      </dsp:txBody>
      <dsp:txXfrm>
        <a:off x="298914" y="2451516"/>
        <a:ext cx="5297068" cy="452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A8AF6-75B2-4A40-9D84-51FB0CDC3C2A}">
      <dsp:nvSpPr>
        <dsp:cNvPr id="0" name=""/>
        <dsp:cNvSpPr/>
      </dsp:nvSpPr>
      <dsp:spPr>
        <a:xfrm rot="5400000">
          <a:off x="-94784" y="95604"/>
          <a:ext cx="631894" cy="442326"/>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rot="-5400000">
        <a:off x="0" y="221983"/>
        <a:ext cx="442326" cy="189568"/>
      </dsp:txXfrm>
    </dsp:sp>
    <dsp:sp modelId="{177746C6-21D3-4380-98E4-394340F2308F}">
      <dsp:nvSpPr>
        <dsp:cNvPr id="0" name=""/>
        <dsp:cNvSpPr/>
      </dsp:nvSpPr>
      <dsp:spPr>
        <a:xfrm rot="5400000">
          <a:off x="2716756" y="-2273609"/>
          <a:ext cx="410731" cy="4959591"/>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Sufficient numbers of students and staff members;</a:t>
          </a:r>
        </a:p>
      </dsp:txBody>
      <dsp:txXfrm rot="-5400000">
        <a:off x="442326" y="20871"/>
        <a:ext cx="4939541" cy="370631"/>
      </dsp:txXfrm>
    </dsp:sp>
    <dsp:sp modelId="{FA81034B-55AF-40AB-8B90-77428CEFF928}">
      <dsp:nvSpPr>
        <dsp:cNvPr id="0" name=""/>
        <dsp:cNvSpPr/>
      </dsp:nvSpPr>
      <dsp:spPr>
        <a:xfrm rot="5400000">
          <a:off x="-94784" y="594801"/>
          <a:ext cx="631894" cy="442326"/>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	</a:t>
          </a:r>
        </a:p>
      </dsp:txBody>
      <dsp:txXfrm rot="-5400000">
        <a:off x="0" y="721180"/>
        <a:ext cx="442326" cy="189568"/>
      </dsp:txXfrm>
    </dsp:sp>
    <dsp:sp modelId="{5628E78B-49CB-47A4-A1CA-C2AA08462600}">
      <dsp:nvSpPr>
        <dsp:cNvPr id="0" name=""/>
        <dsp:cNvSpPr/>
      </dsp:nvSpPr>
      <dsp:spPr>
        <a:xfrm rot="5400000">
          <a:off x="2716756" y="-1774412"/>
          <a:ext cx="410731" cy="4959591"/>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An adequate number of safe and healthy facilities; and</a:t>
          </a:r>
        </a:p>
      </dsp:txBody>
      <dsp:txXfrm rot="-5400000">
        <a:off x="442326" y="520068"/>
        <a:ext cx="4939541" cy="370631"/>
      </dsp:txXfrm>
    </dsp:sp>
    <dsp:sp modelId="{3F0B0298-6928-4D64-BD66-A6BB788F3C9E}">
      <dsp:nvSpPr>
        <dsp:cNvPr id="0" name=""/>
        <dsp:cNvSpPr/>
      </dsp:nvSpPr>
      <dsp:spPr>
        <a:xfrm rot="5400000">
          <a:off x="-94784" y="1093998"/>
          <a:ext cx="631894" cy="442326"/>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rot="-5400000">
        <a:off x="0" y="1220377"/>
        <a:ext cx="442326" cy="189568"/>
      </dsp:txXfrm>
    </dsp:sp>
    <dsp:sp modelId="{B908E991-973E-4E15-BA27-25A6AB9E34A2}">
      <dsp:nvSpPr>
        <dsp:cNvPr id="0" name=""/>
        <dsp:cNvSpPr/>
      </dsp:nvSpPr>
      <dsp:spPr>
        <a:xfrm rot="5400000">
          <a:off x="2716756" y="-1275216"/>
          <a:ext cx="410731" cy="4959591"/>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Sufficient business and financial systems operating.</a:t>
          </a:r>
        </a:p>
      </dsp:txBody>
      <dsp:txXfrm rot="-5400000">
        <a:off x="442326" y="1019264"/>
        <a:ext cx="4939541" cy="3706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1B046-2651-446C-BE0B-315983ECE8B9}">
      <dsp:nvSpPr>
        <dsp:cNvPr id="0" name=""/>
        <dsp:cNvSpPr/>
      </dsp:nvSpPr>
      <dsp:spPr>
        <a:xfrm>
          <a:off x="0" y="47841"/>
          <a:ext cx="5941671" cy="399729"/>
        </a:xfrm>
        <a:prstGeom prst="roundRect">
          <a:avLst/>
        </a:prstGeom>
        <a:solidFill>
          <a:srgbClr val="86318C"/>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solidFill>
                <a:schemeClr val="bg1"/>
              </a:solidFill>
              <a:effectLst/>
            </a:rPr>
            <a:t>Staff members understand their roles; </a:t>
          </a:r>
          <a:endParaRPr lang="en-US" sz="1700" b="1" kern="1200" dirty="0">
            <a:solidFill>
              <a:schemeClr val="bg1"/>
            </a:solidFill>
            <a:effectLst/>
          </a:endParaRPr>
        </a:p>
      </dsp:txBody>
      <dsp:txXfrm>
        <a:off x="19513" y="67354"/>
        <a:ext cx="5902645" cy="360703"/>
      </dsp:txXfrm>
    </dsp:sp>
    <dsp:sp modelId="{C7BC6F40-1999-4065-9126-A61D88F346E3}">
      <dsp:nvSpPr>
        <dsp:cNvPr id="0" name=""/>
        <dsp:cNvSpPr/>
      </dsp:nvSpPr>
      <dsp:spPr>
        <a:xfrm>
          <a:off x="0" y="478405"/>
          <a:ext cx="5941671" cy="465970"/>
        </a:xfrm>
        <a:prstGeom prst="roundRect">
          <a:avLst/>
        </a:prstGeom>
        <a:solidFill>
          <a:srgbClr val="86318C"/>
        </a:solidFill>
        <a:ln w="95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chemeClr val="bg1"/>
              </a:solidFill>
              <a:effectLst/>
            </a:rPr>
            <a:t>Equipment and systems work as required; </a:t>
          </a:r>
        </a:p>
      </dsp:txBody>
      <dsp:txXfrm>
        <a:off x="22747" y="501152"/>
        <a:ext cx="5896177" cy="420476"/>
      </dsp:txXfrm>
    </dsp:sp>
    <dsp:sp modelId="{C68C547A-05CA-4D6C-B391-F6B475DC5B74}">
      <dsp:nvSpPr>
        <dsp:cNvPr id="0" name=""/>
        <dsp:cNvSpPr/>
      </dsp:nvSpPr>
      <dsp:spPr>
        <a:xfrm>
          <a:off x="0" y="969980"/>
          <a:ext cx="5941671" cy="448128"/>
        </a:xfrm>
        <a:prstGeom prst="roundRect">
          <a:avLst/>
        </a:prstGeom>
        <a:solidFill>
          <a:srgbClr val="86318C"/>
        </a:solidFill>
        <a:ln w="95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solidFill>
                <a:schemeClr val="bg1"/>
              </a:solidFill>
              <a:effectLst/>
            </a:rPr>
            <a:t>Timeliness of deployment is appropriate</a:t>
          </a:r>
          <a:r>
            <a:rPr lang="en-US" sz="1700" b="1" kern="1200">
              <a:solidFill>
                <a:schemeClr val="bg1"/>
              </a:solidFill>
            </a:rPr>
            <a:t>; </a:t>
          </a:r>
          <a:endParaRPr lang="en-US" sz="1700" b="1" kern="1200" dirty="0">
            <a:solidFill>
              <a:schemeClr val="bg1"/>
            </a:solidFill>
          </a:endParaRPr>
        </a:p>
      </dsp:txBody>
      <dsp:txXfrm>
        <a:off x="21876" y="991856"/>
        <a:ext cx="5897919" cy="404376"/>
      </dsp:txXfrm>
    </dsp:sp>
    <dsp:sp modelId="{B044A163-0207-40F1-8E0B-0EB994A8F34D}">
      <dsp:nvSpPr>
        <dsp:cNvPr id="0" name=""/>
        <dsp:cNvSpPr/>
      </dsp:nvSpPr>
      <dsp:spPr>
        <a:xfrm>
          <a:off x="0" y="1447537"/>
          <a:ext cx="5941671" cy="364843"/>
        </a:xfrm>
        <a:prstGeom prst="roundRect">
          <a:avLst/>
        </a:prstGeom>
        <a:solidFill>
          <a:srgbClr val="86318C"/>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solidFill>
                <a:schemeClr val="bg1"/>
              </a:solidFill>
              <a:effectLst/>
            </a:rPr>
            <a:t>Alternate facilities’ supplies and capabilities are adequate</a:t>
          </a:r>
          <a:r>
            <a:rPr lang="en-US" sz="1700" b="0" kern="1200">
              <a:solidFill>
                <a:schemeClr val="bg1"/>
              </a:solidFill>
            </a:rPr>
            <a:t>;</a:t>
          </a:r>
          <a:endParaRPr lang="en-US" sz="1700" b="0" kern="1200" dirty="0">
            <a:solidFill>
              <a:schemeClr val="bg1"/>
            </a:solidFill>
          </a:endParaRPr>
        </a:p>
      </dsp:txBody>
      <dsp:txXfrm>
        <a:off x="17810" y="1465347"/>
        <a:ext cx="5906051" cy="329223"/>
      </dsp:txXfrm>
    </dsp:sp>
    <dsp:sp modelId="{0EF79F4D-CEA8-4D37-930B-FA271F9483E5}">
      <dsp:nvSpPr>
        <dsp:cNvPr id="0" name=""/>
        <dsp:cNvSpPr/>
      </dsp:nvSpPr>
      <dsp:spPr>
        <a:xfrm>
          <a:off x="0" y="1839221"/>
          <a:ext cx="5941671" cy="639814"/>
        </a:xfrm>
        <a:prstGeom prst="roundRect">
          <a:avLst/>
        </a:prstGeom>
        <a:solidFill>
          <a:srgbClr val="86318C"/>
        </a:solidFill>
        <a:ln w="95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solidFill>
                <a:schemeClr val="bg1"/>
              </a:solidFill>
              <a:effectLst/>
            </a:rPr>
            <a:t>Interdependencies, supply chain issues, and infrastructure capabilities are addressed; and</a:t>
          </a:r>
          <a:endParaRPr lang="en-US" sz="1700" b="1" kern="1200" dirty="0">
            <a:solidFill>
              <a:schemeClr val="bg1"/>
            </a:solidFill>
            <a:effectLst/>
          </a:endParaRPr>
        </a:p>
      </dsp:txBody>
      <dsp:txXfrm>
        <a:off x="31233" y="1870454"/>
        <a:ext cx="5879205" cy="577348"/>
      </dsp:txXfrm>
    </dsp:sp>
    <dsp:sp modelId="{DEF38393-580A-43E8-B871-3CC4614FA389}">
      <dsp:nvSpPr>
        <dsp:cNvPr id="0" name=""/>
        <dsp:cNvSpPr/>
      </dsp:nvSpPr>
      <dsp:spPr>
        <a:xfrm>
          <a:off x="0" y="2507687"/>
          <a:ext cx="5941671" cy="349872"/>
        </a:xfrm>
        <a:prstGeom prst="roundRect">
          <a:avLst/>
        </a:prstGeom>
        <a:solidFill>
          <a:srgbClr val="86318C"/>
        </a:solidFill>
        <a:ln w="95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solidFill>
                <a:schemeClr val="bg1"/>
              </a:solidFill>
              <a:effectLst/>
            </a:rPr>
            <a:t>Deficiencies and vulnerabilities have been identified.</a:t>
          </a:r>
          <a:endParaRPr lang="en-US" sz="1700" b="1" kern="1200" dirty="0">
            <a:solidFill>
              <a:schemeClr val="bg1"/>
            </a:solidFill>
          </a:endParaRPr>
        </a:p>
      </dsp:txBody>
      <dsp:txXfrm>
        <a:off x="17079" y="2524766"/>
        <a:ext cx="5907513" cy="3157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3D509-BB70-4382-82C2-93214ED221B4}">
      <dsp:nvSpPr>
        <dsp:cNvPr id="0" name=""/>
        <dsp:cNvSpPr/>
      </dsp:nvSpPr>
      <dsp:spPr>
        <a:xfrm>
          <a:off x="0" y="0"/>
          <a:ext cx="3438032" cy="3438032"/>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8E0A2F-C195-4E58-88BF-28F317DE4734}">
      <dsp:nvSpPr>
        <dsp:cNvPr id="0" name=""/>
        <dsp:cNvSpPr/>
      </dsp:nvSpPr>
      <dsp:spPr>
        <a:xfrm>
          <a:off x="1719016" y="0"/>
          <a:ext cx="4977439" cy="3438032"/>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endParaRPr lang="en-US" sz="4700" kern="1200" dirty="0"/>
        </a:p>
      </dsp:txBody>
      <dsp:txXfrm>
        <a:off x="1719016" y="0"/>
        <a:ext cx="4977439" cy="1031411"/>
      </dsp:txXfrm>
    </dsp:sp>
    <dsp:sp modelId="{F44ED03D-2FAE-4C6E-83BC-2AE09565D54A}">
      <dsp:nvSpPr>
        <dsp:cNvPr id="0" name=""/>
        <dsp:cNvSpPr/>
      </dsp:nvSpPr>
      <dsp:spPr>
        <a:xfrm>
          <a:off x="601656" y="1031411"/>
          <a:ext cx="2234718" cy="2234718"/>
        </a:xfrm>
        <a:prstGeom prst="pie">
          <a:avLst>
            <a:gd name="adj1" fmla="val 5400000"/>
            <a:gd name="adj2" fmla="val 1620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3C358B-2BAA-4C95-BB7F-02168099E73B}">
      <dsp:nvSpPr>
        <dsp:cNvPr id="0" name=""/>
        <dsp:cNvSpPr/>
      </dsp:nvSpPr>
      <dsp:spPr>
        <a:xfrm>
          <a:off x="1719016" y="1031411"/>
          <a:ext cx="4977439" cy="2234718"/>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endParaRPr lang="en-US" sz="4700" kern="1200" dirty="0"/>
        </a:p>
      </dsp:txBody>
      <dsp:txXfrm>
        <a:off x="1719016" y="1031411"/>
        <a:ext cx="4977439" cy="1031408"/>
      </dsp:txXfrm>
    </dsp:sp>
    <dsp:sp modelId="{90A6155C-F13F-420E-84E5-196BCD11DA39}">
      <dsp:nvSpPr>
        <dsp:cNvPr id="0" name=""/>
        <dsp:cNvSpPr/>
      </dsp:nvSpPr>
      <dsp:spPr>
        <a:xfrm>
          <a:off x="1203311" y="2062820"/>
          <a:ext cx="1031408" cy="1031408"/>
        </a:xfrm>
        <a:prstGeom prst="pie">
          <a:avLst>
            <a:gd name="adj1" fmla="val 5400000"/>
            <a:gd name="adj2" fmla="val 1620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0CEB05-B6CD-4A26-B81A-9E9C98DE7733}">
      <dsp:nvSpPr>
        <dsp:cNvPr id="0" name=""/>
        <dsp:cNvSpPr/>
      </dsp:nvSpPr>
      <dsp:spPr>
        <a:xfrm>
          <a:off x="1719016" y="2062820"/>
          <a:ext cx="4977439" cy="1031408"/>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endParaRPr lang="en-US" sz="4700" kern="1200" dirty="0"/>
        </a:p>
      </dsp:txBody>
      <dsp:txXfrm>
        <a:off x="1719016" y="2062820"/>
        <a:ext cx="4977439" cy="10314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088" cy="464503"/>
          </a:xfrm>
          <a:prstGeom prst="rect">
            <a:avLst/>
          </a:prstGeom>
        </p:spPr>
        <p:txBody>
          <a:bodyPr vert="horz" lIns="93092" tIns="46548" rIns="93092" bIns="46548"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67341" y="1"/>
            <a:ext cx="3035088" cy="464503"/>
          </a:xfrm>
          <a:prstGeom prst="rect">
            <a:avLst/>
          </a:prstGeom>
        </p:spPr>
        <p:txBody>
          <a:bodyPr vert="horz" lIns="93092" tIns="46548" rIns="93092" bIns="46548" rtlCol="0"/>
          <a:lstStyle>
            <a:lvl1pPr algn="r" eaLnBrk="1" fontAlgn="auto" hangingPunct="1">
              <a:spcBef>
                <a:spcPts val="0"/>
              </a:spcBef>
              <a:spcAft>
                <a:spcPts val="0"/>
              </a:spcAft>
              <a:defRPr sz="1200">
                <a:latin typeface="+mn-lt"/>
                <a:cs typeface="+mn-cs"/>
              </a:defRPr>
            </a:lvl1pPr>
          </a:lstStyle>
          <a:p>
            <a:pPr>
              <a:defRPr/>
            </a:pPr>
            <a:fld id="{CAD7950B-1DB2-4DF8-B21A-5359AEA2DF22}" type="datetimeFigureOut">
              <a:rPr lang="en-US"/>
              <a:pPr>
                <a:defRPr/>
              </a:pPr>
              <a:t>6/6/2024</a:t>
            </a:fld>
            <a:endParaRPr lang="en-US"/>
          </a:p>
        </p:txBody>
      </p:sp>
      <p:sp>
        <p:nvSpPr>
          <p:cNvPr id="4" name="Footer Placeholder 3"/>
          <p:cNvSpPr>
            <a:spLocks noGrp="1"/>
          </p:cNvSpPr>
          <p:nvPr>
            <p:ph type="ftr" sz="quarter" idx="2"/>
          </p:nvPr>
        </p:nvSpPr>
        <p:spPr>
          <a:xfrm>
            <a:off x="0" y="8823936"/>
            <a:ext cx="3035088" cy="464503"/>
          </a:xfrm>
          <a:prstGeom prst="rect">
            <a:avLst/>
          </a:prstGeom>
        </p:spPr>
        <p:txBody>
          <a:bodyPr vert="horz" lIns="93092" tIns="46548" rIns="93092" bIns="46548"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67341" y="8823936"/>
            <a:ext cx="3035088" cy="464503"/>
          </a:xfrm>
          <a:prstGeom prst="rect">
            <a:avLst/>
          </a:prstGeom>
        </p:spPr>
        <p:txBody>
          <a:bodyPr vert="horz" wrap="square" lIns="93092" tIns="46548" rIns="93092" bIns="46548" numCol="1" anchor="b" anchorCtr="0" compatLnSpc="1">
            <a:prstTxWarp prst="textNoShape">
              <a:avLst/>
            </a:prstTxWarp>
          </a:bodyPr>
          <a:lstStyle>
            <a:lvl1pPr algn="r" eaLnBrk="1" hangingPunct="1">
              <a:defRPr sz="1200"/>
            </a:lvl1pPr>
          </a:lstStyle>
          <a:p>
            <a:pPr>
              <a:defRPr/>
            </a:pPr>
            <a:fld id="{A6DC7E2A-8855-42A8-B804-CD5D4CAD7899}" type="slidenum">
              <a:rPr lang="en-US" altLang="en-US"/>
              <a:pPr>
                <a:defRPr/>
              </a:pPr>
              <a:t>‹#›</a:t>
            </a:fld>
            <a:endParaRPr lang="en-US" altLang="en-US"/>
          </a:p>
        </p:txBody>
      </p:sp>
    </p:spTree>
    <p:extLst>
      <p:ext uri="{BB962C8B-B14F-4D97-AF65-F5344CB8AC3E}">
        <p14:creationId xmlns:p14="http://schemas.microsoft.com/office/powerpoint/2010/main" val="15045240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088" cy="464503"/>
          </a:xfrm>
          <a:prstGeom prst="rect">
            <a:avLst/>
          </a:prstGeom>
        </p:spPr>
        <p:txBody>
          <a:bodyPr vert="horz" lIns="93092" tIns="46548" rIns="93092" bIns="46548"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67341" y="1"/>
            <a:ext cx="3035088" cy="464503"/>
          </a:xfrm>
          <a:prstGeom prst="rect">
            <a:avLst/>
          </a:prstGeom>
        </p:spPr>
        <p:txBody>
          <a:bodyPr vert="horz" lIns="93092" tIns="46548" rIns="93092" bIns="46548" rtlCol="0"/>
          <a:lstStyle>
            <a:lvl1pPr algn="r" eaLnBrk="1" fontAlgn="auto" hangingPunct="1">
              <a:spcBef>
                <a:spcPts val="0"/>
              </a:spcBef>
              <a:spcAft>
                <a:spcPts val="0"/>
              </a:spcAft>
              <a:defRPr sz="1200">
                <a:latin typeface="+mn-lt"/>
                <a:cs typeface="+mn-cs"/>
              </a:defRPr>
            </a:lvl1pPr>
          </a:lstStyle>
          <a:p>
            <a:pPr>
              <a:defRPr/>
            </a:pPr>
            <a:fld id="{A3DA060B-CACB-4AA7-9685-FDB126728B88}" type="datetimeFigureOut">
              <a:rPr lang="en-US"/>
              <a:pPr>
                <a:defRPr/>
              </a:pPr>
              <a:t>6/6/2024</a:t>
            </a:fld>
            <a:endParaRPr lang="en-US"/>
          </a:p>
        </p:txBody>
      </p:sp>
      <p:sp>
        <p:nvSpPr>
          <p:cNvPr id="4" name="Slide Image Placeholder 3"/>
          <p:cNvSpPr>
            <a:spLocks noGrp="1" noRot="1" noChangeAspect="1"/>
          </p:cNvSpPr>
          <p:nvPr>
            <p:ph type="sldImg" idx="2"/>
          </p:nvPr>
        </p:nvSpPr>
        <p:spPr>
          <a:xfrm>
            <a:off x="406400" y="696913"/>
            <a:ext cx="6191250" cy="3482975"/>
          </a:xfrm>
          <a:prstGeom prst="rect">
            <a:avLst/>
          </a:prstGeom>
          <a:noFill/>
          <a:ln w="12700">
            <a:solidFill>
              <a:prstClr val="black"/>
            </a:solidFill>
          </a:ln>
        </p:spPr>
        <p:txBody>
          <a:bodyPr vert="horz" lIns="93092" tIns="46548" rIns="93092" bIns="46548" rtlCol="0" anchor="ctr"/>
          <a:lstStyle/>
          <a:p>
            <a:pPr lvl="0"/>
            <a:endParaRPr lang="en-US" noProof="0"/>
          </a:p>
        </p:txBody>
      </p:sp>
      <p:sp>
        <p:nvSpPr>
          <p:cNvPr id="5" name="Notes Placeholder 4"/>
          <p:cNvSpPr>
            <a:spLocks noGrp="1"/>
          </p:cNvSpPr>
          <p:nvPr>
            <p:ph type="body" sz="quarter" idx="3"/>
          </p:nvPr>
        </p:nvSpPr>
        <p:spPr>
          <a:xfrm>
            <a:off x="700405" y="4412775"/>
            <a:ext cx="5603240" cy="4180523"/>
          </a:xfrm>
          <a:prstGeom prst="rect">
            <a:avLst/>
          </a:prstGeom>
        </p:spPr>
        <p:txBody>
          <a:bodyPr vert="horz" lIns="93092" tIns="46548" rIns="93092" bIns="4654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3936"/>
            <a:ext cx="3035088" cy="464503"/>
          </a:xfrm>
          <a:prstGeom prst="rect">
            <a:avLst/>
          </a:prstGeom>
        </p:spPr>
        <p:txBody>
          <a:bodyPr vert="horz" lIns="93092" tIns="46548" rIns="93092" bIns="46548"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67341" y="8823936"/>
            <a:ext cx="3035088" cy="464503"/>
          </a:xfrm>
          <a:prstGeom prst="rect">
            <a:avLst/>
          </a:prstGeom>
        </p:spPr>
        <p:txBody>
          <a:bodyPr vert="horz" wrap="square" lIns="93092" tIns="46548" rIns="93092" bIns="46548" numCol="1" anchor="b" anchorCtr="0" compatLnSpc="1">
            <a:prstTxWarp prst="textNoShape">
              <a:avLst/>
            </a:prstTxWarp>
          </a:bodyPr>
          <a:lstStyle>
            <a:lvl1pPr algn="r" eaLnBrk="1" hangingPunct="1">
              <a:defRPr sz="1200"/>
            </a:lvl1pPr>
          </a:lstStyle>
          <a:p>
            <a:pPr>
              <a:defRPr/>
            </a:pPr>
            <a:fld id="{824784AE-0D3F-4FD1-BCBD-9FFA53B84D02}" type="slidenum">
              <a:rPr lang="en-US" altLang="en-US"/>
              <a:pPr>
                <a:defRPr/>
              </a:pPr>
              <a:t>‹#›</a:t>
            </a:fld>
            <a:endParaRPr lang="en-US" altLang="en-US"/>
          </a:p>
        </p:txBody>
      </p:sp>
    </p:spTree>
    <p:extLst>
      <p:ext uri="{BB962C8B-B14F-4D97-AF65-F5344CB8AC3E}">
        <p14:creationId xmlns:p14="http://schemas.microsoft.com/office/powerpoint/2010/main" val="3241739193"/>
      </p:ext>
    </p:extLst>
  </p:cSld>
  <p:clrMap bg1="lt1" tx1="dk1" bg2="lt2" tx2="dk2" accent1="accent1" accent2="accent2" accent3="accent3" accent4="accent4" accent5="accent5" accent6="accent6" hlink="hlink" folHlink="folHlink"/>
  <p:hf hdr="0" ftr="0" dt="0"/>
  <p:notesStyle>
    <a:lvl1pPr algn="l" defTabSz="342900" rtl="0" eaLnBrk="0" fontAlgn="base" hangingPunct="0">
      <a:spcBef>
        <a:spcPct val="30000"/>
      </a:spcBef>
      <a:spcAft>
        <a:spcPct val="0"/>
      </a:spcAft>
      <a:defRPr sz="900" kern="1200">
        <a:solidFill>
          <a:schemeClr val="tx1"/>
        </a:solidFill>
        <a:latin typeface="+mn-lt"/>
        <a:ea typeface="+mn-ea"/>
        <a:cs typeface="+mn-cs"/>
      </a:defRPr>
    </a:lvl1pPr>
    <a:lvl2pPr marL="342900" algn="l" defTabSz="342900" rtl="0" eaLnBrk="0" fontAlgn="base" hangingPunct="0">
      <a:spcBef>
        <a:spcPct val="30000"/>
      </a:spcBef>
      <a:spcAft>
        <a:spcPct val="0"/>
      </a:spcAft>
      <a:defRPr sz="900" kern="1200">
        <a:solidFill>
          <a:schemeClr val="tx1"/>
        </a:solidFill>
        <a:latin typeface="+mn-lt"/>
        <a:ea typeface="+mn-ea"/>
        <a:cs typeface="+mn-cs"/>
      </a:defRPr>
    </a:lvl2pPr>
    <a:lvl3pPr marL="685800" algn="l" defTabSz="342900" rtl="0" eaLnBrk="0" fontAlgn="base" hangingPunct="0">
      <a:spcBef>
        <a:spcPct val="30000"/>
      </a:spcBef>
      <a:spcAft>
        <a:spcPct val="0"/>
      </a:spcAft>
      <a:defRPr sz="900" kern="1200">
        <a:solidFill>
          <a:schemeClr val="tx1"/>
        </a:solidFill>
        <a:latin typeface="+mn-lt"/>
        <a:ea typeface="+mn-ea"/>
        <a:cs typeface="+mn-cs"/>
      </a:defRPr>
    </a:lvl3pPr>
    <a:lvl4pPr marL="1028700" algn="l" defTabSz="342900" rtl="0" eaLnBrk="0" fontAlgn="base" hangingPunct="0">
      <a:spcBef>
        <a:spcPct val="30000"/>
      </a:spcBef>
      <a:spcAft>
        <a:spcPct val="0"/>
      </a:spcAft>
      <a:defRPr sz="900" kern="1200">
        <a:solidFill>
          <a:schemeClr val="tx1"/>
        </a:solidFill>
        <a:latin typeface="+mn-lt"/>
        <a:ea typeface="+mn-ea"/>
        <a:cs typeface="+mn-cs"/>
      </a:defRPr>
    </a:lvl4pPr>
    <a:lvl5pPr marL="1371600" algn="l" defTabSz="342900" rtl="0" eaLnBrk="0" fontAlgn="base" hangingPunct="0">
      <a:spcBef>
        <a:spcPct val="30000"/>
      </a:spcBef>
      <a:spcAft>
        <a:spcPct val="0"/>
      </a:spcAft>
      <a:defRPr sz="900" kern="1200">
        <a:solidFill>
          <a:schemeClr val="tx1"/>
        </a:solidFill>
        <a:latin typeface="+mn-lt"/>
        <a:ea typeface="+mn-ea"/>
        <a:cs typeface="+mn-cs"/>
      </a:defRPr>
    </a:lvl5pPr>
    <a:lvl6pPr marL="1714500" algn="l" defTabSz="342900" rtl="0" eaLnBrk="1" latinLnBrk="0" hangingPunct="1">
      <a:defRPr sz="900" kern="1200">
        <a:solidFill>
          <a:schemeClr val="tx1"/>
        </a:solidFill>
        <a:latin typeface="+mn-lt"/>
        <a:ea typeface="+mn-ea"/>
        <a:cs typeface="+mn-cs"/>
      </a:defRPr>
    </a:lvl6pPr>
    <a:lvl7pPr marL="2057400" algn="l" defTabSz="342900" rtl="0" eaLnBrk="1" latinLnBrk="0" hangingPunct="1">
      <a:defRPr sz="900" kern="1200">
        <a:solidFill>
          <a:schemeClr val="tx1"/>
        </a:solidFill>
        <a:latin typeface="+mn-lt"/>
        <a:ea typeface="+mn-ea"/>
        <a:cs typeface="+mn-cs"/>
      </a:defRPr>
    </a:lvl7pPr>
    <a:lvl8pPr marL="2400300" algn="l" defTabSz="342900" rtl="0" eaLnBrk="1" latinLnBrk="0" hangingPunct="1">
      <a:defRPr sz="900" kern="1200">
        <a:solidFill>
          <a:schemeClr val="tx1"/>
        </a:solidFill>
        <a:latin typeface="+mn-lt"/>
        <a:ea typeface="+mn-ea"/>
        <a:cs typeface="+mn-cs"/>
      </a:defRPr>
    </a:lvl8pPr>
    <a:lvl9pPr marL="2743200" algn="l" defTabSz="3429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24784AE-0D3F-4FD1-BCBD-9FFA53B84D02}" type="slidenum">
              <a:rPr lang="en-US" altLang="en-US" smtClean="0"/>
              <a:pPr>
                <a:defRPr/>
              </a:pPr>
              <a:t>1</a:t>
            </a:fld>
            <a:endParaRPr lang="en-US" altLang="en-US"/>
          </a:p>
        </p:txBody>
      </p:sp>
    </p:spTree>
    <p:extLst>
      <p:ext uri="{BB962C8B-B14F-4D97-AF65-F5344CB8AC3E}">
        <p14:creationId xmlns:p14="http://schemas.microsoft.com/office/powerpoint/2010/main" val="2342729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406400" y="696913"/>
            <a:ext cx="61912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It is important that members of the collaborative planning team include some of the individuals who will be involved in enacting a COOP Annex, since these individuals may be uniquely knowledgeable about COOP considerations throughout the planning process.</a:t>
            </a:r>
          </a:p>
          <a:p>
            <a:pPr eaLnBrk="1" hangingPunct="1">
              <a:spcBef>
                <a:spcPct val="0"/>
              </a:spcBef>
            </a:pPr>
            <a:endParaRPr lang="en-US" altLang="en-US" dirty="0"/>
          </a:p>
          <a:p>
            <a:pPr eaLnBrk="1" hangingPunct="1">
              <a:spcBef>
                <a:spcPct val="0"/>
              </a:spcBef>
            </a:pPr>
            <a:r>
              <a:rPr lang="en-US" altLang="en-US" dirty="0"/>
              <a:t>The list in this slide is just an example of the types of individuals it may be helpful to include in a Collaborative Planning Team, individuals who may also have a role in implementing your COOP Annex.</a:t>
            </a:r>
          </a:p>
          <a:p>
            <a:pPr eaLnBrk="1" hangingPunct="1">
              <a:spcBef>
                <a:spcPct val="0"/>
              </a:spcBef>
            </a:pPr>
            <a:endParaRPr lang="en-US" altLang="en-US" dirty="0"/>
          </a:p>
          <a:p>
            <a:pPr eaLnBrk="1" hangingPunct="1">
              <a:spcBef>
                <a:spcPct val="0"/>
              </a:spcBef>
            </a:pPr>
            <a:r>
              <a:rPr lang="en-US" altLang="en-US" dirty="0"/>
              <a:t>Examples of the different roles members of the Collaborative Planning Team may take on in the event a COOP Annex is activated include the following:</a:t>
            </a:r>
          </a:p>
          <a:p>
            <a:pPr eaLnBrk="1" hangingPunct="1">
              <a:spcBef>
                <a:spcPct val="0"/>
              </a:spcBef>
            </a:pPr>
            <a:endParaRPr lang="en-US" altLang="en-US" dirty="0"/>
          </a:p>
          <a:p>
            <a:pPr marL="408901" lvl="1" indent="-289301" eaLnBrk="1" hangingPunct="1">
              <a:buFont typeface="Courier New" pitchFamily="49" charset="0"/>
              <a:buChar char="o"/>
            </a:pPr>
            <a:r>
              <a:rPr lang="en-US" altLang="en-US" i="0" dirty="0"/>
              <a:t>Student Government leaders </a:t>
            </a:r>
            <a:r>
              <a:rPr lang="en-US" altLang="en-US" i="1" dirty="0"/>
              <a:t>– </a:t>
            </a:r>
            <a:r>
              <a:rPr lang="en-US" altLang="en-US" i="0" dirty="0"/>
              <a:t>student leaders can speak to the interests and needs of students</a:t>
            </a:r>
            <a:r>
              <a:rPr lang="en-US" altLang="en-US" dirty="0"/>
              <a:t>;</a:t>
            </a:r>
          </a:p>
          <a:p>
            <a:pPr marL="408901" lvl="1" indent="-289301" eaLnBrk="1" hangingPunct="1">
              <a:buFont typeface="Courier New" pitchFamily="49" charset="0"/>
              <a:buChar char="o"/>
            </a:pPr>
            <a:r>
              <a:rPr lang="en-US" altLang="en-US" dirty="0"/>
              <a:t>Human resources personnel </a:t>
            </a:r>
            <a:r>
              <a:rPr lang="en-US" altLang="en-US" i="1" dirty="0"/>
              <a:t>– </a:t>
            </a:r>
            <a:r>
              <a:rPr lang="en-US" altLang="en-US" dirty="0"/>
              <a:t>ensuring continuity of pay and benefits, and establishing policies regarding essential personnel vs. non-essential personnel relating to pay and time off during closures;</a:t>
            </a:r>
          </a:p>
          <a:p>
            <a:pPr marL="408901" lvl="1" indent="-289301" eaLnBrk="1" hangingPunct="1">
              <a:buFont typeface="Courier New" pitchFamily="49" charset="0"/>
              <a:buChar char="o"/>
            </a:pPr>
            <a:r>
              <a:rPr lang="en-US" altLang="en-US" dirty="0"/>
              <a:t>IT personnel </a:t>
            </a:r>
            <a:r>
              <a:rPr lang="en-US" altLang="en-US" i="1" dirty="0"/>
              <a:t>– </a:t>
            </a:r>
            <a:r>
              <a:rPr lang="en-US" altLang="en-US" i="0" u="none" dirty="0"/>
              <a:t>online learning, cloud-based record keeping,  </a:t>
            </a:r>
            <a:r>
              <a:rPr lang="en-US" altLang="en-US" dirty="0"/>
              <a:t>; and </a:t>
            </a:r>
          </a:p>
          <a:p>
            <a:pPr marL="408901" lvl="1" indent="-289301" eaLnBrk="1" hangingPunct="1">
              <a:buFont typeface="Courier New" pitchFamily="49" charset="0"/>
              <a:buChar char="o"/>
            </a:pPr>
            <a:r>
              <a:rPr lang="en-US" altLang="en-US" dirty="0"/>
              <a:t>Food service coordinator </a:t>
            </a:r>
            <a:r>
              <a:rPr lang="en-US" altLang="en-US" i="1" dirty="0"/>
              <a:t>– </a:t>
            </a:r>
            <a:r>
              <a:rPr lang="en-US" altLang="en-US" dirty="0"/>
              <a:t>continuity of the provision of food services during an emergency (P-SNAP—Pandemic Supplemental Nutrition Assistance Program).</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384" indent="-290917">
              <a:spcBef>
                <a:spcPct val="30000"/>
              </a:spcBef>
              <a:defRPr sz="1200">
                <a:solidFill>
                  <a:schemeClr val="tx1"/>
                </a:solidFill>
                <a:latin typeface="Calibri" pitchFamily="34" charset="0"/>
              </a:defRPr>
            </a:lvl2pPr>
            <a:lvl3pPr marL="1163668" indent="-232734">
              <a:spcBef>
                <a:spcPct val="30000"/>
              </a:spcBef>
              <a:defRPr sz="1200">
                <a:solidFill>
                  <a:schemeClr val="tx1"/>
                </a:solidFill>
                <a:latin typeface="Calibri" pitchFamily="34" charset="0"/>
              </a:defRPr>
            </a:lvl3pPr>
            <a:lvl4pPr marL="1629137" indent="-232734">
              <a:spcBef>
                <a:spcPct val="30000"/>
              </a:spcBef>
              <a:defRPr sz="1200">
                <a:solidFill>
                  <a:schemeClr val="tx1"/>
                </a:solidFill>
                <a:latin typeface="Calibri" pitchFamily="34" charset="0"/>
              </a:defRPr>
            </a:lvl4pPr>
            <a:lvl5pPr marL="2094603" indent="-232734">
              <a:spcBef>
                <a:spcPct val="30000"/>
              </a:spcBef>
              <a:defRPr sz="1200">
                <a:solidFill>
                  <a:schemeClr val="tx1"/>
                </a:solidFill>
                <a:latin typeface="Calibri" pitchFamily="34" charset="0"/>
              </a:defRPr>
            </a:lvl5pPr>
            <a:lvl6pPr marL="2560069" indent="-232734" defTabSz="465467" eaLnBrk="0" fontAlgn="base" hangingPunct="0">
              <a:spcBef>
                <a:spcPct val="30000"/>
              </a:spcBef>
              <a:spcAft>
                <a:spcPct val="0"/>
              </a:spcAft>
              <a:defRPr sz="1200">
                <a:solidFill>
                  <a:schemeClr val="tx1"/>
                </a:solidFill>
                <a:latin typeface="Calibri" pitchFamily="34" charset="0"/>
              </a:defRPr>
            </a:lvl6pPr>
            <a:lvl7pPr marL="3025537" indent="-232734" defTabSz="465467" eaLnBrk="0" fontAlgn="base" hangingPunct="0">
              <a:spcBef>
                <a:spcPct val="30000"/>
              </a:spcBef>
              <a:spcAft>
                <a:spcPct val="0"/>
              </a:spcAft>
              <a:defRPr sz="1200">
                <a:solidFill>
                  <a:schemeClr val="tx1"/>
                </a:solidFill>
                <a:latin typeface="Calibri" pitchFamily="34" charset="0"/>
              </a:defRPr>
            </a:lvl7pPr>
            <a:lvl8pPr marL="3491005" indent="-232734" defTabSz="465467" eaLnBrk="0" fontAlgn="base" hangingPunct="0">
              <a:spcBef>
                <a:spcPct val="30000"/>
              </a:spcBef>
              <a:spcAft>
                <a:spcPct val="0"/>
              </a:spcAft>
              <a:defRPr sz="1200">
                <a:solidFill>
                  <a:schemeClr val="tx1"/>
                </a:solidFill>
                <a:latin typeface="Calibri" pitchFamily="34" charset="0"/>
              </a:defRPr>
            </a:lvl8pPr>
            <a:lvl9pPr marL="3956472" indent="-232734" defTabSz="465467" eaLnBrk="0" fontAlgn="base" hangingPunct="0">
              <a:spcBef>
                <a:spcPct val="30000"/>
              </a:spcBef>
              <a:spcAft>
                <a:spcPct val="0"/>
              </a:spcAft>
              <a:defRPr sz="1200">
                <a:solidFill>
                  <a:schemeClr val="tx1"/>
                </a:solidFill>
                <a:latin typeface="Calibri" pitchFamily="34" charset="0"/>
              </a:defRPr>
            </a:lvl9pPr>
          </a:lstStyle>
          <a:p>
            <a:pPr>
              <a:spcBef>
                <a:spcPct val="0"/>
              </a:spcBef>
            </a:pPr>
            <a:fld id="{AC78A563-4E85-4626-B40D-6E6452B60ED7}" type="slidenum">
              <a:rPr lang="en-US" altLang="en-US" smtClean="0"/>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406400" y="696913"/>
            <a:ext cx="61912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p:txBody>
          <a:bodyPr wrap="square" numCol="1" anchor="t" anchorCtr="0" compatLnSpc="1">
            <a:prstTxWarp prst="textNoShape">
              <a:avLst/>
            </a:prstTxWarp>
          </a:bodyPr>
          <a:lstStyle/>
          <a:p>
            <a:pPr marL="174550" indent="-174550" eaLnBrk="1" hangingPunct="1">
              <a:spcBef>
                <a:spcPct val="0"/>
              </a:spcBef>
              <a:buFontTx/>
              <a:buChar char="•"/>
              <a:defRPr/>
            </a:pPr>
            <a:r>
              <a:rPr lang="en-US" altLang="en-US" dirty="0"/>
              <a:t>The collaborative planning team should include members who can not only adequately plan the EOP but also, more specifically, the COOP Annex. Also, there should be team members who are knowledgeable about the essential functions of the IHE so these functions can be adequately planned for in the COOP Annex. </a:t>
            </a:r>
          </a:p>
          <a:p>
            <a:pPr eaLnBrk="1" hangingPunct="1">
              <a:spcBef>
                <a:spcPct val="0"/>
              </a:spcBef>
              <a:defRPr/>
            </a:pPr>
            <a:endParaRPr lang="en-US" altLang="en-US" dirty="0"/>
          </a:p>
          <a:p>
            <a:pPr marL="174550" indent="-174550" eaLnBrk="1" hangingPunct="1">
              <a:spcBef>
                <a:spcPct val="0"/>
              </a:spcBef>
              <a:buFontTx/>
              <a:buChar char="•"/>
              <a:defRPr/>
            </a:pPr>
            <a:r>
              <a:rPr lang="en-US" altLang="en-US" dirty="0"/>
              <a:t>In addition, planning team members who are involved in enacting the COOP Annex should be assigned roles, as well as alternate roles, that the rest of the EOP planning team is aware of. </a:t>
            </a:r>
          </a:p>
          <a:p>
            <a:pPr eaLnBrk="1" hangingPunct="1">
              <a:spcBef>
                <a:spcPct val="0"/>
              </a:spcBef>
              <a:defRPr/>
            </a:pPr>
            <a:endParaRPr lang="en-US" altLang="en-US" dirty="0"/>
          </a:p>
          <a:p>
            <a:pPr marL="174550" indent="-174550" eaLnBrk="1" hangingPunct="1">
              <a:spcBef>
                <a:spcPct val="0"/>
              </a:spcBef>
              <a:buFontTx/>
              <a:buChar char="•"/>
              <a:defRPr/>
            </a:pPr>
            <a:r>
              <a:rPr lang="en-US" altLang="en-US" dirty="0"/>
              <a:t>Finally, all planning team members should be able to work collaboratively with one another, so the COOP Annex is seamlessly integrated with the EOP as a whole, and so everyone on the planning team is on the same page.</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384" indent="-290917">
              <a:spcBef>
                <a:spcPct val="30000"/>
              </a:spcBef>
              <a:defRPr sz="1200">
                <a:solidFill>
                  <a:schemeClr val="tx1"/>
                </a:solidFill>
                <a:latin typeface="Calibri" pitchFamily="34" charset="0"/>
              </a:defRPr>
            </a:lvl2pPr>
            <a:lvl3pPr marL="1163668" indent="-232734">
              <a:spcBef>
                <a:spcPct val="30000"/>
              </a:spcBef>
              <a:defRPr sz="1200">
                <a:solidFill>
                  <a:schemeClr val="tx1"/>
                </a:solidFill>
                <a:latin typeface="Calibri" pitchFamily="34" charset="0"/>
              </a:defRPr>
            </a:lvl3pPr>
            <a:lvl4pPr marL="1629137" indent="-232734">
              <a:spcBef>
                <a:spcPct val="30000"/>
              </a:spcBef>
              <a:defRPr sz="1200">
                <a:solidFill>
                  <a:schemeClr val="tx1"/>
                </a:solidFill>
                <a:latin typeface="Calibri" pitchFamily="34" charset="0"/>
              </a:defRPr>
            </a:lvl4pPr>
            <a:lvl5pPr marL="2094603" indent="-232734">
              <a:spcBef>
                <a:spcPct val="30000"/>
              </a:spcBef>
              <a:defRPr sz="1200">
                <a:solidFill>
                  <a:schemeClr val="tx1"/>
                </a:solidFill>
                <a:latin typeface="Calibri" pitchFamily="34" charset="0"/>
              </a:defRPr>
            </a:lvl5pPr>
            <a:lvl6pPr marL="2560069" indent="-232734" defTabSz="465467" eaLnBrk="0" fontAlgn="base" hangingPunct="0">
              <a:spcBef>
                <a:spcPct val="30000"/>
              </a:spcBef>
              <a:spcAft>
                <a:spcPct val="0"/>
              </a:spcAft>
              <a:defRPr sz="1200">
                <a:solidFill>
                  <a:schemeClr val="tx1"/>
                </a:solidFill>
                <a:latin typeface="Calibri" pitchFamily="34" charset="0"/>
              </a:defRPr>
            </a:lvl6pPr>
            <a:lvl7pPr marL="3025537" indent="-232734" defTabSz="465467" eaLnBrk="0" fontAlgn="base" hangingPunct="0">
              <a:spcBef>
                <a:spcPct val="30000"/>
              </a:spcBef>
              <a:spcAft>
                <a:spcPct val="0"/>
              </a:spcAft>
              <a:defRPr sz="1200">
                <a:solidFill>
                  <a:schemeClr val="tx1"/>
                </a:solidFill>
                <a:latin typeface="Calibri" pitchFamily="34" charset="0"/>
              </a:defRPr>
            </a:lvl7pPr>
            <a:lvl8pPr marL="3491005" indent="-232734" defTabSz="465467" eaLnBrk="0" fontAlgn="base" hangingPunct="0">
              <a:spcBef>
                <a:spcPct val="30000"/>
              </a:spcBef>
              <a:spcAft>
                <a:spcPct val="0"/>
              </a:spcAft>
              <a:defRPr sz="1200">
                <a:solidFill>
                  <a:schemeClr val="tx1"/>
                </a:solidFill>
                <a:latin typeface="Calibri" pitchFamily="34" charset="0"/>
              </a:defRPr>
            </a:lvl8pPr>
            <a:lvl9pPr marL="3956472" indent="-232734" defTabSz="465467" eaLnBrk="0" fontAlgn="base" hangingPunct="0">
              <a:spcBef>
                <a:spcPct val="30000"/>
              </a:spcBef>
              <a:spcAft>
                <a:spcPct val="0"/>
              </a:spcAft>
              <a:defRPr sz="1200">
                <a:solidFill>
                  <a:schemeClr val="tx1"/>
                </a:solidFill>
                <a:latin typeface="Calibri" pitchFamily="34" charset="0"/>
              </a:defRPr>
            </a:lvl9pPr>
          </a:lstStyle>
          <a:p>
            <a:pPr>
              <a:spcBef>
                <a:spcPct val="0"/>
              </a:spcBef>
            </a:pPr>
            <a:fld id="{1DD4AFA9-C7F4-4C4E-92D6-EE18CDF319A6}" type="slidenum">
              <a:rPr lang="en-US" altLang="en-US" smtClean="0"/>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406400" y="696913"/>
            <a:ext cx="61912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purpose of a COOP Annex is to restore essential functions within 12 hours after plan activation, and to sustain these functions for up to 30 days or until full operational status can be resumed. </a:t>
            </a:r>
          </a:p>
          <a:p>
            <a:pPr eaLnBrk="1" hangingPunct="1">
              <a:spcBef>
                <a:spcPct val="0"/>
              </a:spcBef>
            </a:pPr>
            <a:endParaRPr lang="en-US" altLang="en-US" dirty="0"/>
          </a:p>
          <a:p>
            <a:pPr eaLnBrk="1" hangingPunct="1">
              <a:spcBef>
                <a:spcPct val="0"/>
              </a:spcBef>
            </a:pPr>
            <a:r>
              <a:rPr lang="en-US" altLang="en-US" dirty="0"/>
              <a:t>Step 2 in the planning process prompts the planning team to identify threats and hazards that are likely to affect the campus community</a:t>
            </a:r>
          </a:p>
          <a:p>
            <a:pPr eaLnBrk="1" hangingPunct="1">
              <a:spcBef>
                <a:spcPct val="0"/>
              </a:spcBef>
            </a:pPr>
            <a:endParaRPr lang="en-US" altLang="en-US" dirty="0"/>
          </a:p>
          <a:p>
            <a:pPr eaLnBrk="1" hangingPunct="1">
              <a:spcBef>
                <a:spcPct val="0"/>
              </a:spcBef>
            </a:pPr>
            <a:r>
              <a:rPr lang="en-US" altLang="en-US" dirty="0"/>
              <a:t>Ask the audience to suggest examples. </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384" indent="-290917">
              <a:spcBef>
                <a:spcPct val="30000"/>
              </a:spcBef>
              <a:defRPr sz="1200">
                <a:solidFill>
                  <a:schemeClr val="tx1"/>
                </a:solidFill>
                <a:latin typeface="Calibri" pitchFamily="34" charset="0"/>
              </a:defRPr>
            </a:lvl2pPr>
            <a:lvl3pPr marL="1163668" indent="-232734">
              <a:spcBef>
                <a:spcPct val="30000"/>
              </a:spcBef>
              <a:defRPr sz="1200">
                <a:solidFill>
                  <a:schemeClr val="tx1"/>
                </a:solidFill>
                <a:latin typeface="Calibri" pitchFamily="34" charset="0"/>
              </a:defRPr>
            </a:lvl3pPr>
            <a:lvl4pPr marL="1629137" indent="-232734">
              <a:spcBef>
                <a:spcPct val="30000"/>
              </a:spcBef>
              <a:defRPr sz="1200">
                <a:solidFill>
                  <a:schemeClr val="tx1"/>
                </a:solidFill>
                <a:latin typeface="Calibri" pitchFamily="34" charset="0"/>
              </a:defRPr>
            </a:lvl4pPr>
            <a:lvl5pPr marL="2094603" indent="-232734">
              <a:spcBef>
                <a:spcPct val="30000"/>
              </a:spcBef>
              <a:defRPr sz="1200">
                <a:solidFill>
                  <a:schemeClr val="tx1"/>
                </a:solidFill>
                <a:latin typeface="Calibri" pitchFamily="34" charset="0"/>
              </a:defRPr>
            </a:lvl5pPr>
            <a:lvl6pPr marL="2560069" indent="-232734" defTabSz="465467" eaLnBrk="0" fontAlgn="base" hangingPunct="0">
              <a:spcBef>
                <a:spcPct val="30000"/>
              </a:spcBef>
              <a:spcAft>
                <a:spcPct val="0"/>
              </a:spcAft>
              <a:defRPr sz="1200">
                <a:solidFill>
                  <a:schemeClr val="tx1"/>
                </a:solidFill>
                <a:latin typeface="Calibri" pitchFamily="34" charset="0"/>
              </a:defRPr>
            </a:lvl6pPr>
            <a:lvl7pPr marL="3025537" indent="-232734" defTabSz="465467" eaLnBrk="0" fontAlgn="base" hangingPunct="0">
              <a:spcBef>
                <a:spcPct val="30000"/>
              </a:spcBef>
              <a:spcAft>
                <a:spcPct val="0"/>
              </a:spcAft>
              <a:defRPr sz="1200">
                <a:solidFill>
                  <a:schemeClr val="tx1"/>
                </a:solidFill>
                <a:latin typeface="Calibri" pitchFamily="34" charset="0"/>
              </a:defRPr>
            </a:lvl7pPr>
            <a:lvl8pPr marL="3491005" indent="-232734" defTabSz="465467" eaLnBrk="0" fontAlgn="base" hangingPunct="0">
              <a:spcBef>
                <a:spcPct val="30000"/>
              </a:spcBef>
              <a:spcAft>
                <a:spcPct val="0"/>
              </a:spcAft>
              <a:defRPr sz="1200">
                <a:solidFill>
                  <a:schemeClr val="tx1"/>
                </a:solidFill>
                <a:latin typeface="Calibri" pitchFamily="34" charset="0"/>
              </a:defRPr>
            </a:lvl8pPr>
            <a:lvl9pPr marL="3956472" indent="-232734" defTabSz="465467" eaLnBrk="0" fontAlgn="base" hangingPunct="0">
              <a:spcBef>
                <a:spcPct val="30000"/>
              </a:spcBef>
              <a:spcAft>
                <a:spcPct val="0"/>
              </a:spcAft>
              <a:defRPr sz="1200">
                <a:solidFill>
                  <a:schemeClr val="tx1"/>
                </a:solidFill>
                <a:latin typeface="Calibri" pitchFamily="34" charset="0"/>
              </a:defRPr>
            </a:lvl9pPr>
          </a:lstStyle>
          <a:p>
            <a:pPr>
              <a:spcBef>
                <a:spcPct val="0"/>
              </a:spcBef>
            </a:pPr>
            <a:fld id="{A98C932F-84BF-4378-855C-7D33487879A1}" type="slidenum">
              <a:rPr lang="en-US" altLang="en-US" smtClean="0"/>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406400" y="696913"/>
            <a:ext cx="61912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work performed in Steps 3 and 4 by a planning team will reveal the need for a COOP Annex, as the planning team will develop goals and objectives for each of the threats and hazards identified in Step 2, and then develop courses of action for accomplishing each of the objectives. </a:t>
            </a:r>
          </a:p>
          <a:p>
            <a:pPr eaLnBrk="1" hangingPunct="1">
              <a:spcBef>
                <a:spcPct val="0"/>
              </a:spcBef>
            </a:pPr>
            <a:endParaRPr lang="en-US" altLang="en-US" dirty="0"/>
          </a:p>
          <a:p>
            <a:pPr eaLnBrk="1" hangingPunct="1">
              <a:spcBef>
                <a:spcPct val="0"/>
              </a:spcBef>
            </a:pPr>
            <a:r>
              <a:rPr lang="en-US" altLang="en-US" dirty="0"/>
              <a:t>As discussed earlier, this will reveal a need for a plan to maintain essential functions following multiple emergency events. As this is a function that applies to multiple threats or hazards, the planning team should develop one functional annex for maintaining essential functions following any of multiple emergency events. This is known as the COOP Annex. </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384" indent="-290917">
              <a:spcBef>
                <a:spcPct val="30000"/>
              </a:spcBef>
              <a:defRPr sz="1200">
                <a:solidFill>
                  <a:schemeClr val="tx1"/>
                </a:solidFill>
                <a:latin typeface="Calibri" pitchFamily="34" charset="0"/>
              </a:defRPr>
            </a:lvl2pPr>
            <a:lvl3pPr marL="1163668" indent="-232734">
              <a:spcBef>
                <a:spcPct val="30000"/>
              </a:spcBef>
              <a:defRPr sz="1200">
                <a:solidFill>
                  <a:schemeClr val="tx1"/>
                </a:solidFill>
                <a:latin typeface="Calibri" pitchFamily="34" charset="0"/>
              </a:defRPr>
            </a:lvl3pPr>
            <a:lvl4pPr marL="1629137" indent="-232734">
              <a:spcBef>
                <a:spcPct val="30000"/>
              </a:spcBef>
              <a:defRPr sz="1200">
                <a:solidFill>
                  <a:schemeClr val="tx1"/>
                </a:solidFill>
                <a:latin typeface="Calibri" pitchFamily="34" charset="0"/>
              </a:defRPr>
            </a:lvl4pPr>
            <a:lvl5pPr marL="2094603" indent="-232734">
              <a:spcBef>
                <a:spcPct val="30000"/>
              </a:spcBef>
              <a:defRPr sz="1200">
                <a:solidFill>
                  <a:schemeClr val="tx1"/>
                </a:solidFill>
                <a:latin typeface="Calibri" pitchFamily="34" charset="0"/>
              </a:defRPr>
            </a:lvl5pPr>
            <a:lvl6pPr marL="2560069" indent="-232734" defTabSz="465467" eaLnBrk="0" fontAlgn="base" hangingPunct="0">
              <a:spcBef>
                <a:spcPct val="30000"/>
              </a:spcBef>
              <a:spcAft>
                <a:spcPct val="0"/>
              </a:spcAft>
              <a:defRPr sz="1200">
                <a:solidFill>
                  <a:schemeClr val="tx1"/>
                </a:solidFill>
                <a:latin typeface="Calibri" pitchFamily="34" charset="0"/>
              </a:defRPr>
            </a:lvl6pPr>
            <a:lvl7pPr marL="3025537" indent="-232734" defTabSz="465467" eaLnBrk="0" fontAlgn="base" hangingPunct="0">
              <a:spcBef>
                <a:spcPct val="30000"/>
              </a:spcBef>
              <a:spcAft>
                <a:spcPct val="0"/>
              </a:spcAft>
              <a:defRPr sz="1200">
                <a:solidFill>
                  <a:schemeClr val="tx1"/>
                </a:solidFill>
                <a:latin typeface="Calibri" pitchFamily="34" charset="0"/>
              </a:defRPr>
            </a:lvl7pPr>
            <a:lvl8pPr marL="3491005" indent="-232734" defTabSz="465467" eaLnBrk="0" fontAlgn="base" hangingPunct="0">
              <a:spcBef>
                <a:spcPct val="30000"/>
              </a:spcBef>
              <a:spcAft>
                <a:spcPct val="0"/>
              </a:spcAft>
              <a:defRPr sz="1200">
                <a:solidFill>
                  <a:schemeClr val="tx1"/>
                </a:solidFill>
                <a:latin typeface="Calibri" pitchFamily="34" charset="0"/>
              </a:defRPr>
            </a:lvl8pPr>
            <a:lvl9pPr marL="3956472" indent="-232734" defTabSz="465467" eaLnBrk="0" fontAlgn="base" hangingPunct="0">
              <a:spcBef>
                <a:spcPct val="30000"/>
              </a:spcBef>
              <a:spcAft>
                <a:spcPct val="0"/>
              </a:spcAft>
              <a:defRPr sz="1200">
                <a:solidFill>
                  <a:schemeClr val="tx1"/>
                </a:solidFill>
                <a:latin typeface="Calibri" pitchFamily="34" charset="0"/>
              </a:defRPr>
            </a:lvl9pPr>
          </a:lstStyle>
          <a:p>
            <a:pPr>
              <a:spcBef>
                <a:spcPct val="0"/>
              </a:spcBef>
            </a:pPr>
            <a:fld id="{FCB661D1-B30A-48DD-9D2E-51FB2E405E3B}" type="slidenum">
              <a:rPr lang="en-US" altLang="en-US" smtClean="0"/>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406400" y="696913"/>
            <a:ext cx="61912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3853" eaLnBrk="1" hangingPunct="1">
              <a:spcBef>
                <a:spcPct val="0"/>
              </a:spcBef>
            </a:pPr>
            <a:r>
              <a:rPr lang="en-US" altLang="en-US">
                <a:solidFill>
                  <a:srgbClr val="000000"/>
                </a:solidFill>
                <a:ea typeface="MS PGothic" pitchFamily="34" charset="-128"/>
              </a:rPr>
              <a:t>As mentioned earlier in this presentation, the COOP Annex is part of the Functional Annexes section of a school EOP. The list on the current slide includes examples of other functional annexes. </a:t>
            </a:r>
            <a:endParaRPr lang="en-US" alt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384" indent="-290917">
              <a:spcBef>
                <a:spcPct val="30000"/>
              </a:spcBef>
              <a:defRPr sz="1200">
                <a:solidFill>
                  <a:schemeClr val="tx1"/>
                </a:solidFill>
                <a:latin typeface="Calibri" pitchFamily="34" charset="0"/>
              </a:defRPr>
            </a:lvl2pPr>
            <a:lvl3pPr marL="1163668" indent="-232734">
              <a:spcBef>
                <a:spcPct val="30000"/>
              </a:spcBef>
              <a:defRPr sz="1200">
                <a:solidFill>
                  <a:schemeClr val="tx1"/>
                </a:solidFill>
                <a:latin typeface="Calibri" pitchFamily="34" charset="0"/>
              </a:defRPr>
            </a:lvl3pPr>
            <a:lvl4pPr marL="1629137" indent="-232734">
              <a:spcBef>
                <a:spcPct val="30000"/>
              </a:spcBef>
              <a:defRPr sz="1200">
                <a:solidFill>
                  <a:schemeClr val="tx1"/>
                </a:solidFill>
                <a:latin typeface="Calibri" pitchFamily="34" charset="0"/>
              </a:defRPr>
            </a:lvl4pPr>
            <a:lvl5pPr marL="2094603" indent="-232734">
              <a:spcBef>
                <a:spcPct val="30000"/>
              </a:spcBef>
              <a:defRPr sz="1200">
                <a:solidFill>
                  <a:schemeClr val="tx1"/>
                </a:solidFill>
                <a:latin typeface="Calibri" pitchFamily="34" charset="0"/>
              </a:defRPr>
            </a:lvl5pPr>
            <a:lvl6pPr marL="2560069" indent="-232734" defTabSz="465467" eaLnBrk="0" fontAlgn="base" hangingPunct="0">
              <a:spcBef>
                <a:spcPct val="30000"/>
              </a:spcBef>
              <a:spcAft>
                <a:spcPct val="0"/>
              </a:spcAft>
              <a:defRPr sz="1200">
                <a:solidFill>
                  <a:schemeClr val="tx1"/>
                </a:solidFill>
                <a:latin typeface="Calibri" pitchFamily="34" charset="0"/>
              </a:defRPr>
            </a:lvl6pPr>
            <a:lvl7pPr marL="3025537" indent="-232734" defTabSz="465467" eaLnBrk="0" fontAlgn="base" hangingPunct="0">
              <a:spcBef>
                <a:spcPct val="30000"/>
              </a:spcBef>
              <a:spcAft>
                <a:spcPct val="0"/>
              </a:spcAft>
              <a:defRPr sz="1200">
                <a:solidFill>
                  <a:schemeClr val="tx1"/>
                </a:solidFill>
                <a:latin typeface="Calibri" pitchFamily="34" charset="0"/>
              </a:defRPr>
            </a:lvl7pPr>
            <a:lvl8pPr marL="3491005" indent="-232734" defTabSz="465467" eaLnBrk="0" fontAlgn="base" hangingPunct="0">
              <a:spcBef>
                <a:spcPct val="30000"/>
              </a:spcBef>
              <a:spcAft>
                <a:spcPct val="0"/>
              </a:spcAft>
              <a:defRPr sz="1200">
                <a:solidFill>
                  <a:schemeClr val="tx1"/>
                </a:solidFill>
                <a:latin typeface="Calibri" pitchFamily="34" charset="0"/>
              </a:defRPr>
            </a:lvl8pPr>
            <a:lvl9pPr marL="3956472" indent="-232734" defTabSz="465467" eaLnBrk="0" fontAlgn="base" hangingPunct="0">
              <a:spcBef>
                <a:spcPct val="30000"/>
              </a:spcBef>
              <a:spcAft>
                <a:spcPct val="0"/>
              </a:spcAft>
              <a:defRPr sz="1200">
                <a:solidFill>
                  <a:schemeClr val="tx1"/>
                </a:solidFill>
                <a:latin typeface="Calibri" pitchFamily="34" charset="0"/>
              </a:defRPr>
            </a:lvl9pPr>
          </a:lstStyle>
          <a:p>
            <a:pPr>
              <a:spcBef>
                <a:spcPct val="0"/>
              </a:spcBef>
            </a:pPr>
            <a:fld id="{B3DE187B-B2D4-40AD-AD83-FCFBDABB8316}" type="slidenum">
              <a:rPr lang="en-US" altLang="en-US" smtClean="0"/>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406400" y="696913"/>
            <a:ext cx="61912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Developing a COOP Annex requires the following nine elements, which will be explored in the next set of slides:</a:t>
            </a:r>
          </a:p>
          <a:p>
            <a:pPr eaLnBrk="1" hangingPunct="1">
              <a:spcBef>
                <a:spcPct val="0"/>
              </a:spcBef>
            </a:pPr>
            <a:endParaRPr lang="en-US" altLang="en-US" dirty="0"/>
          </a:p>
          <a:p>
            <a:pPr eaLnBrk="1" hangingPunct="1"/>
            <a:r>
              <a:rPr lang="en-US" altLang="en-US" dirty="0"/>
              <a:t>1.  Define essential </a:t>
            </a:r>
            <a:r>
              <a:rPr lang="en-US" altLang="en-US" b="1" dirty="0"/>
              <a:t>functions</a:t>
            </a:r>
            <a:r>
              <a:rPr lang="en-US" altLang="en-US" dirty="0"/>
              <a:t>.</a:t>
            </a:r>
          </a:p>
          <a:p>
            <a:pPr eaLnBrk="1" hangingPunct="1"/>
            <a:r>
              <a:rPr lang="en-US" altLang="en-US" dirty="0"/>
              <a:t>2.  Create </a:t>
            </a:r>
            <a:r>
              <a:rPr lang="en-US" altLang="en-US" b="1" dirty="0"/>
              <a:t>orders of succession.</a:t>
            </a:r>
            <a:endParaRPr lang="en-US" altLang="en-US" dirty="0"/>
          </a:p>
          <a:p>
            <a:pPr eaLnBrk="1" hangingPunct="1"/>
            <a:r>
              <a:rPr lang="en-US" altLang="en-US" dirty="0"/>
              <a:t>3.  Create </a:t>
            </a:r>
            <a:r>
              <a:rPr lang="en-US" altLang="en-US" b="1" dirty="0"/>
              <a:t>delegations of authority</a:t>
            </a:r>
            <a:r>
              <a:rPr lang="en-US" altLang="en-US" dirty="0"/>
              <a:t>.</a:t>
            </a:r>
          </a:p>
          <a:p>
            <a:pPr eaLnBrk="1" hangingPunct="1"/>
            <a:r>
              <a:rPr lang="en-US" altLang="en-US" dirty="0"/>
              <a:t>4.  Identify </a:t>
            </a:r>
            <a:r>
              <a:rPr lang="en-US" altLang="en-US" b="1" dirty="0"/>
              <a:t>alternate facilities/ locations</a:t>
            </a:r>
            <a:r>
              <a:rPr lang="en-US" altLang="en-US" dirty="0"/>
              <a:t>.</a:t>
            </a:r>
          </a:p>
          <a:p>
            <a:pPr eaLnBrk="1" hangingPunct="1"/>
            <a:r>
              <a:rPr lang="en-US" altLang="en-US" dirty="0"/>
              <a:t>5.  Establish </a:t>
            </a:r>
            <a:r>
              <a:rPr lang="en-US" altLang="en-US" b="1" dirty="0"/>
              <a:t>communications plans</a:t>
            </a:r>
            <a:r>
              <a:rPr lang="en-US" altLang="en-US" dirty="0"/>
              <a:t>.</a:t>
            </a:r>
          </a:p>
          <a:p>
            <a:pPr eaLnBrk="1" hangingPunct="1"/>
            <a:r>
              <a:rPr lang="en-US" altLang="en-US" dirty="0"/>
              <a:t>6.  Create plan for </a:t>
            </a:r>
            <a:r>
              <a:rPr lang="en-US" altLang="en-US" b="1" dirty="0"/>
              <a:t>accessing vital records</a:t>
            </a:r>
            <a:r>
              <a:rPr lang="en-US" altLang="en-US" dirty="0"/>
              <a:t>.</a:t>
            </a:r>
          </a:p>
          <a:p>
            <a:pPr eaLnBrk="1" hangingPunct="1"/>
            <a:r>
              <a:rPr lang="en-US" altLang="en-US" dirty="0"/>
              <a:t>7.  Create plan for </a:t>
            </a:r>
            <a:r>
              <a:rPr lang="en-US" altLang="en-US" b="1" dirty="0"/>
              <a:t>human capital management</a:t>
            </a:r>
            <a:r>
              <a:rPr lang="en-US" altLang="en-US" dirty="0"/>
              <a:t>.</a:t>
            </a:r>
          </a:p>
          <a:p>
            <a:pPr eaLnBrk="1" hangingPunct="1"/>
            <a:r>
              <a:rPr lang="en-US" altLang="en-US" dirty="0"/>
              <a:t>8.  Create plan for </a:t>
            </a:r>
            <a:r>
              <a:rPr lang="en-US" altLang="en-US" b="1" dirty="0"/>
              <a:t>devolution</a:t>
            </a:r>
            <a:r>
              <a:rPr lang="en-US" altLang="en-US" dirty="0"/>
              <a:t> (in extreme scenarios).</a:t>
            </a:r>
          </a:p>
          <a:p>
            <a:pPr eaLnBrk="1" hangingPunct="1"/>
            <a:r>
              <a:rPr lang="en-US" altLang="en-US" dirty="0"/>
              <a:t>9.  Create plan for </a:t>
            </a:r>
            <a:r>
              <a:rPr lang="en-US" altLang="en-US" b="1" dirty="0"/>
              <a:t>reconstitution</a:t>
            </a:r>
            <a:r>
              <a:rPr lang="en-US" altLang="en-US" dirty="0"/>
              <a:t>.</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384" indent="-290917">
              <a:spcBef>
                <a:spcPct val="30000"/>
              </a:spcBef>
              <a:defRPr sz="1200">
                <a:solidFill>
                  <a:schemeClr val="tx1"/>
                </a:solidFill>
                <a:latin typeface="Calibri" pitchFamily="34" charset="0"/>
              </a:defRPr>
            </a:lvl2pPr>
            <a:lvl3pPr marL="1163668" indent="-232734">
              <a:spcBef>
                <a:spcPct val="30000"/>
              </a:spcBef>
              <a:defRPr sz="1200">
                <a:solidFill>
                  <a:schemeClr val="tx1"/>
                </a:solidFill>
                <a:latin typeface="Calibri" pitchFamily="34" charset="0"/>
              </a:defRPr>
            </a:lvl3pPr>
            <a:lvl4pPr marL="1629137" indent="-232734">
              <a:spcBef>
                <a:spcPct val="30000"/>
              </a:spcBef>
              <a:defRPr sz="1200">
                <a:solidFill>
                  <a:schemeClr val="tx1"/>
                </a:solidFill>
                <a:latin typeface="Calibri" pitchFamily="34" charset="0"/>
              </a:defRPr>
            </a:lvl4pPr>
            <a:lvl5pPr marL="2094603" indent="-232734">
              <a:spcBef>
                <a:spcPct val="30000"/>
              </a:spcBef>
              <a:defRPr sz="1200">
                <a:solidFill>
                  <a:schemeClr val="tx1"/>
                </a:solidFill>
                <a:latin typeface="Calibri" pitchFamily="34" charset="0"/>
              </a:defRPr>
            </a:lvl5pPr>
            <a:lvl6pPr marL="2560069" indent="-232734" defTabSz="465467" eaLnBrk="0" fontAlgn="base" hangingPunct="0">
              <a:spcBef>
                <a:spcPct val="30000"/>
              </a:spcBef>
              <a:spcAft>
                <a:spcPct val="0"/>
              </a:spcAft>
              <a:defRPr sz="1200">
                <a:solidFill>
                  <a:schemeClr val="tx1"/>
                </a:solidFill>
                <a:latin typeface="Calibri" pitchFamily="34" charset="0"/>
              </a:defRPr>
            </a:lvl6pPr>
            <a:lvl7pPr marL="3025537" indent="-232734" defTabSz="465467" eaLnBrk="0" fontAlgn="base" hangingPunct="0">
              <a:spcBef>
                <a:spcPct val="30000"/>
              </a:spcBef>
              <a:spcAft>
                <a:spcPct val="0"/>
              </a:spcAft>
              <a:defRPr sz="1200">
                <a:solidFill>
                  <a:schemeClr val="tx1"/>
                </a:solidFill>
                <a:latin typeface="Calibri" pitchFamily="34" charset="0"/>
              </a:defRPr>
            </a:lvl7pPr>
            <a:lvl8pPr marL="3491005" indent="-232734" defTabSz="465467" eaLnBrk="0" fontAlgn="base" hangingPunct="0">
              <a:spcBef>
                <a:spcPct val="30000"/>
              </a:spcBef>
              <a:spcAft>
                <a:spcPct val="0"/>
              </a:spcAft>
              <a:defRPr sz="1200">
                <a:solidFill>
                  <a:schemeClr val="tx1"/>
                </a:solidFill>
                <a:latin typeface="Calibri" pitchFamily="34" charset="0"/>
              </a:defRPr>
            </a:lvl8pPr>
            <a:lvl9pPr marL="3956472" indent="-232734" defTabSz="465467" eaLnBrk="0" fontAlgn="base" hangingPunct="0">
              <a:spcBef>
                <a:spcPct val="30000"/>
              </a:spcBef>
              <a:spcAft>
                <a:spcPct val="0"/>
              </a:spcAft>
              <a:defRPr sz="1200">
                <a:solidFill>
                  <a:schemeClr val="tx1"/>
                </a:solidFill>
                <a:latin typeface="Calibri" pitchFamily="34" charset="0"/>
              </a:defRPr>
            </a:lvl9pPr>
          </a:lstStyle>
          <a:p>
            <a:pPr>
              <a:spcBef>
                <a:spcPct val="0"/>
              </a:spcBef>
            </a:pPr>
            <a:fld id="{DEEBB986-95F2-485A-816E-4B659BE97DDF}" type="slidenum">
              <a:rPr lang="en-US" altLang="en-US" smtClean="0"/>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406400" y="696913"/>
            <a:ext cx="61912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altLang="en-US" b="1" u="sng" dirty="0"/>
              <a:t>Suggestion for facilitator:</a:t>
            </a:r>
            <a:r>
              <a:rPr lang="en-US" altLang="en-US" b="1" dirty="0"/>
              <a:t> </a:t>
            </a:r>
          </a:p>
          <a:p>
            <a:pPr eaLnBrk="1" hangingPunct="1">
              <a:spcBef>
                <a:spcPct val="0"/>
              </a:spcBef>
              <a:defRPr/>
            </a:pPr>
            <a:endParaRPr lang="en-US" altLang="en-US" dirty="0"/>
          </a:p>
          <a:p>
            <a:pPr marL="174550" indent="-174550" eaLnBrk="1" hangingPunct="1">
              <a:spcBef>
                <a:spcPct val="0"/>
              </a:spcBef>
              <a:buFont typeface="Arial" panose="020B0604020202020204" pitchFamily="34" charset="0"/>
              <a:buChar char="•"/>
              <a:defRPr/>
            </a:pPr>
            <a:r>
              <a:rPr lang="en-US" altLang="en-US" dirty="0"/>
              <a:t>Ask the audience the following question: “What are some examples of essential functions for your college/university?” </a:t>
            </a:r>
          </a:p>
          <a:p>
            <a:pPr marL="631704" lvl="1" indent="-174550" eaLnBrk="1" hangingPunct="1">
              <a:spcBef>
                <a:spcPct val="0"/>
              </a:spcBef>
              <a:buFont typeface="Arial" panose="020B0604020202020204" pitchFamily="34" charset="0"/>
              <a:buChar char="•"/>
              <a:defRPr/>
            </a:pPr>
            <a:r>
              <a:rPr lang="en-US" altLang="en-US" dirty="0"/>
              <a:t>List these on a poster or white board</a:t>
            </a:r>
          </a:p>
          <a:p>
            <a:pPr marL="631704" lvl="1" indent="-174550" eaLnBrk="1" hangingPunct="1">
              <a:spcBef>
                <a:spcPct val="0"/>
              </a:spcBef>
              <a:buFont typeface="Arial" panose="020B0604020202020204" pitchFamily="34" charset="0"/>
              <a:buChar char="•"/>
              <a:defRPr/>
            </a:pPr>
            <a:r>
              <a:rPr lang="en-US" altLang="en-US" b="1" dirty="0"/>
              <a:t>Invite attendees to take a photograph of these functions for their future reference.</a:t>
            </a:r>
          </a:p>
          <a:p>
            <a:pPr marL="174550" indent="-174550" eaLnBrk="1" hangingPunct="1">
              <a:spcBef>
                <a:spcPct val="0"/>
              </a:spcBef>
              <a:buFont typeface="Arial" panose="020B0604020202020204" pitchFamily="34" charset="0"/>
              <a:buChar char="•"/>
              <a:defRPr/>
            </a:pPr>
            <a:r>
              <a:rPr lang="en-US" altLang="en-US" dirty="0"/>
              <a:t>Using one example, walk the participants through each point listed above. </a:t>
            </a:r>
          </a:p>
          <a:p>
            <a:pPr eaLnBrk="1" hangingPunct="1">
              <a:spcBef>
                <a:spcPct val="0"/>
              </a:spcBef>
              <a:defRPr/>
            </a:pPr>
            <a:endParaRPr lang="en-US"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384" indent="-290917">
              <a:spcBef>
                <a:spcPct val="30000"/>
              </a:spcBef>
              <a:defRPr sz="1200">
                <a:solidFill>
                  <a:schemeClr val="tx1"/>
                </a:solidFill>
                <a:latin typeface="Calibri" pitchFamily="34" charset="0"/>
              </a:defRPr>
            </a:lvl2pPr>
            <a:lvl3pPr marL="1163668" indent="-232734">
              <a:spcBef>
                <a:spcPct val="30000"/>
              </a:spcBef>
              <a:defRPr sz="1200">
                <a:solidFill>
                  <a:schemeClr val="tx1"/>
                </a:solidFill>
                <a:latin typeface="Calibri" pitchFamily="34" charset="0"/>
              </a:defRPr>
            </a:lvl3pPr>
            <a:lvl4pPr marL="1629137" indent="-232734">
              <a:spcBef>
                <a:spcPct val="30000"/>
              </a:spcBef>
              <a:defRPr sz="1200">
                <a:solidFill>
                  <a:schemeClr val="tx1"/>
                </a:solidFill>
                <a:latin typeface="Calibri" pitchFamily="34" charset="0"/>
              </a:defRPr>
            </a:lvl4pPr>
            <a:lvl5pPr marL="2094603" indent="-232734">
              <a:spcBef>
                <a:spcPct val="30000"/>
              </a:spcBef>
              <a:defRPr sz="1200">
                <a:solidFill>
                  <a:schemeClr val="tx1"/>
                </a:solidFill>
                <a:latin typeface="Calibri" pitchFamily="34" charset="0"/>
              </a:defRPr>
            </a:lvl5pPr>
            <a:lvl6pPr marL="2560069" indent="-232734" defTabSz="465467" eaLnBrk="0" fontAlgn="base" hangingPunct="0">
              <a:spcBef>
                <a:spcPct val="30000"/>
              </a:spcBef>
              <a:spcAft>
                <a:spcPct val="0"/>
              </a:spcAft>
              <a:defRPr sz="1200">
                <a:solidFill>
                  <a:schemeClr val="tx1"/>
                </a:solidFill>
                <a:latin typeface="Calibri" pitchFamily="34" charset="0"/>
              </a:defRPr>
            </a:lvl6pPr>
            <a:lvl7pPr marL="3025537" indent="-232734" defTabSz="465467" eaLnBrk="0" fontAlgn="base" hangingPunct="0">
              <a:spcBef>
                <a:spcPct val="30000"/>
              </a:spcBef>
              <a:spcAft>
                <a:spcPct val="0"/>
              </a:spcAft>
              <a:defRPr sz="1200">
                <a:solidFill>
                  <a:schemeClr val="tx1"/>
                </a:solidFill>
                <a:latin typeface="Calibri" pitchFamily="34" charset="0"/>
              </a:defRPr>
            </a:lvl7pPr>
            <a:lvl8pPr marL="3491005" indent="-232734" defTabSz="465467" eaLnBrk="0" fontAlgn="base" hangingPunct="0">
              <a:spcBef>
                <a:spcPct val="30000"/>
              </a:spcBef>
              <a:spcAft>
                <a:spcPct val="0"/>
              </a:spcAft>
              <a:defRPr sz="1200">
                <a:solidFill>
                  <a:schemeClr val="tx1"/>
                </a:solidFill>
                <a:latin typeface="Calibri" pitchFamily="34" charset="0"/>
              </a:defRPr>
            </a:lvl8pPr>
            <a:lvl9pPr marL="3956472" indent="-232734" defTabSz="465467" eaLnBrk="0" fontAlgn="base" hangingPunct="0">
              <a:spcBef>
                <a:spcPct val="30000"/>
              </a:spcBef>
              <a:spcAft>
                <a:spcPct val="0"/>
              </a:spcAft>
              <a:defRPr sz="1200">
                <a:solidFill>
                  <a:schemeClr val="tx1"/>
                </a:solidFill>
                <a:latin typeface="Calibri" pitchFamily="34" charset="0"/>
              </a:defRPr>
            </a:lvl9pPr>
          </a:lstStyle>
          <a:p>
            <a:pPr>
              <a:spcBef>
                <a:spcPct val="0"/>
              </a:spcBef>
            </a:pPr>
            <a:fld id="{9EEC11C3-99BF-41B4-A7DE-EA3A6CB13ADB}" type="slidenum">
              <a:rPr lang="en-US" altLang="en-US" smtClean="0"/>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384" indent="-290917">
              <a:spcBef>
                <a:spcPct val="30000"/>
              </a:spcBef>
              <a:defRPr sz="1200">
                <a:solidFill>
                  <a:schemeClr val="tx1"/>
                </a:solidFill>
                <a:latin typeface="Calibri" pitchFamily="34" charset="0"/>
              </a:defRPr>
            </a:lvl2pPr>
            <a:lvl3pPr marL="1163668" indent="-232734">
              <a:spcBef>
                <a:spcPct val="30000"/>
              </a:spcBef>
              <a:defRPr sz="1200">
                <a:solidFill>
                  <a:schemeClr val="tx1"/>
                </a:solidFill>
                <a:latin typeface="Calibri" pitchFamily="34" charset="0"/>
              </a:defRPr>
            </a:lvl3pPr>
            <a:lvl4pPr marL="1629137" indent="-232734">
              <a:spcBef>
                <a:spcPct val="30000"/>
              </a:spcBef>
              <a:defRPr sz="1200">
                <a:solidFill>
                  <a:schemeClr val="tx1"/>
                </a:solidFill>
                <a:latin typeface="Calibri" pitchFamily="34" charset="0"/>
              </a:defRPr>
            </a:lvl4pPr>
            <a:lvl5pPr marL="2094603" indent="-232734">
              <a:spcBef>
                <a:spcPct val="30000"/>
              </a:spcBef>
              <a:defRPr sz="1200">
                <a:solidFill>
                  <a:schemeClr val="tx1"/>
                </a:solidFill>
                <a:latin typeface="Calibri" pitchFamily="34" charset="0"/>
              </a:defRPr>
            </a:lvl5pPr>
            <a:lvl6pPr marL="2560069" indent="-232734" defTabSz="465467" eaLnBrk="0" fontAlgn="base" hangingPunct="0">
              <a:spcBef>
                <a:spcPct val="30000"/>
              </a:spcBef>
              <a:spcAft>
                <a:spcPct val="0"/>
              </a:spcAft>
              <a:defRPr sz="1200">
                <a:solidFill>
                  <a:schemeClr val="tx1"/>
                </a:solidFill>
                <a:latin typeface="Calibri" pitchFamily="34" charset="0"/>
              </a:defRPr>
            </a:lvl6pPr>
            <a:lvl7pPr marL="3025537" indent="-232734" defTabSz="465467" eaLnBrk="0" fontAlgn="base" hangingPunct="0">
              <a:spcBef>
                <a:spcPct val="30000"/>
              </a:spcBef>
              <a:spcAft>
                <a:spcPct val="0"/>
              </a:spcAft>
              <a:defRPr sz="1200">
                <a:solidFill>
                  <a:schemeClr val="tx1"/>
                </a:solidFill>
                <a:latin typeface="Calibri" pitchFamily="34" charset="0"/>
              </a:defRPr>
            </a:lvl7pPr>
            <a:lvl8pPr marL="3491005" indent="-232734" defTabSz="465467" eaLnBrk="0" fontAlgn="base" hangingPunct="0">
              <a:spcBef>
                <a:spcPct val="30000"/>
              </a:spcBef>
              <a:spcAft>
                <a:spcPct val="0"/>
              </a:spcAft>
              <a:defRPr sz="1200">
                <a:solidFill>
                  <a:schemeClr val="tx1"/>
                </a:solidFill>
                <a:latin typeface="Calibri" pitchFamily="34" charset="0"/>
              </a:defRPr>
            </a:lvl8pPr>
            <a:lvl9pPr marL="3956472" indent="-232734" defTabSz="465467" eaLnBrk="0" fontAlgn="base" hangingPunct="0">
              <a:spcBef>
                <a:spcPct val="30000"/>
              </a:spcBef>
              <a:spcAft>
                <a:spcPct val="0"/>
              </a:spcAft>
              <a:defRPr sz="1200">
                <a:solidFill>
                  <a:schemeClr val="tx1"/>
                </a:solidFill>
                <a:latin typeface="Calibri" pitchFamily="34" charset="0"/>
              </a:defRPr>
            </a:lvl9pPr>
          </a:lstStyle>
          <a:p>
            <a:pPr>
              <a:spcBef>
                <a:spcPct val="0"/>
              </a:spcBef>
            </a:pPr>
            <a:fld id="{CF9106AB-320A-4365-8A92-84C0B034D99C}" type="slidenum">
              <a:rPr lang="en-US" altLang="en-US" smtClean="0">
                <a:latin typeface="Arial" pitchFamily="34" charset="0"/>
                <a:ea typeface="MS PGothic" pitchFamily="34" charset="-128"/>
              </a:rPr>
              <a:pPr>
                <a:spcBef>
                  <a:spcPct val="0"/>
                </a:spcBef>
              </a:pPr>
              <a:t>17</a:t>
            </a:fld>
            <a:endParaRPr lang="en-US" altLang="en-US">
              <a:latin typeface="Arial" pitchFamily="34" charset="0"/>
              <a:ea typeface="MS PGothic" pitchFamily="34" charset="-128"/>
            </a:endParaRPr>
          </a:p>
        </p:txBody>
      </p:sp>
      <p:sp>
        <p:nvSpPr>
          <p:cNvPr id="78851" name="Rectangle 1026"/>
          <p:cNvSpPr>
            <a:spLocks noGrp="1" noRot="1" noChangeAspect="1" noChangeArrowheads="1" noTextEdit="1"/>
          </p:cNvSpPr>
          <p:nvPr>
            <p:ph type="sldImg"/>
          </p:nvPr>
        </p:nvSpPr>
        <p:spPr bwMode="auto">
          <a:xfrm>
            <a:off x="406400" y="696913"/>
            <a:ext cx="61912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For discussion purposes, get the audiences thoughts on the following:</a:t>
            </a:r>
          </a:p>
          <a:p>
            <a:pPr marL="171433" indent="-171433" eaLnBrk="1" hangingPunct="1">
              <a:spcBef>
                <a:spcPct val="0"/>
              </a:spcBef>
              <a:buFont typeface="Arial" panose="020B0604020202020204" pitchFamily="34" charset="0"/>
              <a:buChar char="•"/>
            </a:pPr>
            <a:r>
              <a:rPr lang="en-US" altLang="en-US" dirty="0"/>
              <a:t>Can a sporting event be an essential function? How about the Alabama vs. Auburn football game with television rights worth millions for the universities?</a:t>
            </a:r>
          </a:p>
          <a:p>
            <a:pPr marL="171433" indent="-171433" eaLnBrk="1" hangingPunct="1">
              <a:spcBef>
                <a:spcPct val="0"/>
              </a:spcBef>
              <a:buFont typeface="Arial" panose="020B0604020202020204" pitchFamily="34" charset="0"/>
              <a:buChar char="•"/>
            </a:pPr>
            <a:r>
              <a:rPr lang="en-US" altLang="en-US" dirty="0"/>
              <a:t>Can national standardized exams such as the GRE, MCAT or LSAT be considered essential functions?</a:t>
            </a:r>
          </a:p>
          <a:p>
            <a:pPr marL="171433" indent="-171433" eaLnBrk="1" hangingPunct="1">
              <a:spcBef>
                <a:spcPct val="0"/>
              </a:spcBef>
              <a:buFont typeface="Arial" panose="020B0604020202020204" pitchFamily="34" charset="0"/>
              <a:buChar char="•"/>
            </a:pP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406400" y="696913"/>
            <a:ext cx="61912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90917" indent="-290917" eaLnBrk="1" fontAlgn="auto" hangingPunct="1">
              <a:spcBef>
                <a:spcPts val="0"/>
              </a:spcBef>
              <a:spcAft>
                <a:spcPts val="0"/>
              </a:spcAft>
              <a:buFont typeface="Arial" panose="020B0604020202020204" pitchFamily="34" charset="0"/>
              <a:buChar char="•"/>
              <a:defRPr/>
            </a:pPr>
            <a:r>
              <a:rPr lang="en-US" altLang="en-US" dirty="0"/>
              <a:t>Orders of succession define who will play an active leadership role when regular leadership is unavailable.</a:t>
            </a:r>
            <a:endParaRPr lang="en-US" altLang="en-US" b="1" i="1" dirty="0"/>
          </a:p>
          <a:p>
            <a:pPr marL="290917" indent="-290917" eaLnBrk="1" fontAlgn="auto" hangingPunct="1">
              <a:spcBef>
                <a:spcPts val="0"/>
              </a:spcBef>
              <a:spcAft>
                <a:spcPts val="0"/>
              </a:spcAft>
              <a:buFont typeface="Arial" panose="020B0604020202020204" pitchFamily="34" charset="0"/>
              <a:buChar char="•"/>
              <a:defRPr/>
            </a:pPr>
            <a:r>
              <a:rPr lang="en-US" altLang="en-US" dirty="0"/>
              <a:t>The first step in creating orders of succession is to create a list of alternates who would serve in an interim or acting capacity in the event the president, provost, or vice president is not available. This list should be approved by the IHE Board.</a:t>
            </a:r>
          </a:p>
          <a:p>
            <a:pPr marL="290917" indent="-290917" eaLnBrk="1" fontAlgn="auto" hangingPunct="1">
              <a:spcBef>
                <a:spcPts val="0"/>
              </a:spcBef>
              <a:spcAft>
                <a:spcPts val="0"/>
              </a:spcAft>
              <a:buFont typeface="Arial" panose="020B0604020202020204" pitchFamily="34" charset="0"/>
              <a:buChar char="•"/>
              <a:defRPr/>
            </a:pPr>
            <a:r>
              <a:rPr lang="en-US" altLang="en-US" dirty="0"/>
              <a:t>Orders of succession should include at least two levels of backup personnel.</a:t>
            </a:r>
          </a:p>
          <a:p>
            <a:pPr marL="290917" indent="-290917" eaLnBrk="1" fontAlgn="auto" hangingPunct="1">
              <a:spcBef>
                <a:spcPts val="0"/>
              </a:spcBef>
              <a:spcAft>
                <a:spcPts val="0"/>
              </a:spcAft>
              <a:buFont typeface="Arial" panose="020B0604020202020204" pitchFamily="34" charset="0"/>
              <a:buChar char="•"/>
              <a:defRPr/>
            </a:pPr>
            <a:r>
              <a:rPr lang="en-US" altLang="en-US" dirty="0"/>
              <a:t>Make sure that everyone is aware of the list and the names of the alternates included in it.</a:t>
            </a:r>
          </a:p>
          <a:p>
            <a:pPr marL="290917" indent="-290917" eaLnBrk="1" fontAlgn="auto" hangingPunct="1">
              <a:spcBef>
                <a:spcPts val="0"/>
              </a:spcBef>
              <a:spcAft>
                <a:spcPts val="0"/>
              </a:spcAft>
              <a:buFont typeface="Arial" panose="020B0604020202020204" pitchFamily="34" charset="0"/>
              <a:buChar char="•"/>
              <a:defRPr/>
            </a:pPr>
            <a:r>
              <a:rPr lang="en-US" altLang="en-US" dirty="0"/>
              <a:t>One example of an order of succession would be:</a:t>
            </a:r>
          </a:p>
          <a:p>
            <a:pPr marL="756384" lvl="1" indent="-290917" eaLnBrk="1" fontAlgn="auto" hangingPunct="1">
              <a:spcBef>
                <a:spcPct val="0"/>
              </a:spcBef>
              <a:spcAft>
                <a:spcPts val="0"/>
              </a:spcAft>
              <a:buFont typeface="Courier New" panose="02070309020205020404" pitchFamily="49" charset="0"/>
              <a:buChar char="o"/>
              <a:defRPr/>
            </a:pPr>
            <a:r>
              <a:rPr lang="en-US" altLang="en-US" dirty="0"/>
              <a:t>President;</a:t>
            </a:r>
          </a:p>
          <a:p>
            <a:pPr marL="756384" lvl="1" indent="-290917" eaLnBrk="1" fontAlgn="auto" hangingPunct="1">
              <a:spcBef>
                <a:spcPct val="0"/>
              </a:spcBef>
              <a:spcAft>
                <a:spcPts val="0"/>
              </a:spcAft>
              <a:buFont typeface="Courier New" panose="02070309020205020404" pitchFamily="49" charset="0"/>
              <a:buChar char="o"/>
              <a:defRPr/>
            </a:pPr>
            <a:r>
              <a:rPr lang="en-US" altLang="en-US" dirty="0"/>
              <a:t>Executive Vice President;</a:t>
            </a:r>
          </a:p>
          <a:p>
            <a:pPr marL="756384" lvl="1" indent="-290917" eaLnBrk="1" fontAlgn="auto" hangingPunct="1">
              <a:spcBef>
                <a:spcPct val="0"/>
              </a:spcBef>
              <a:spcAft>
                <a:spcPts val="0"/>
              </a:spcAft>
              <a:buFont typeface="Courier New" panose="02070309020205020404" pitchFamily="49" charset="0"/>
              <a:buChar char="o"/>
              <a:defRPr/>
            </a:pPr>
            <a:r>
              <a:rPr lang="en-US" altLang="en-US" dirty="0"/>
              <a:t>Provost; and</a:t>
            </a:r>
          </a:p>
          <a:p>
            <a:pPr marL="756384" lvl="1" indent="-290917" eaLnBrk="1" fontAlgn="auto" hangingPunct="1">
              <a:spcBef>
                <a:spcPct val="0"/>
              </a:spcBef>
              <a:spcAft>
                <a:spcPts val="0"/>
              </a:spcAft>
              <a:buFont typeface="Courier New" panose="02070309020205020404" pitchFamily="49" charset="0"/>
              <a:buChar char="o"/>
              <a:defRPr/>
            </a:pPr>
            <a:r>
              <a:rPr lang="en-US" altLang="en-US" dirty="0"/>
              <a:t>Vice President for Administration.</a:t>
            </a:r>
          </a:p>
          <a:p>
            <a:pPr marL="290917" indent="-290917" eaLnBrk="1" fontAlgn="auto" hangingPunct="1">
              <a:spcBef>
                <a:spcPts val="0"/>
              </a:spcBef>
              <a:spcAft>
                <a:spcPts val="0"/>
              </a:spcAft>
              <a:buFont typeface="Arial" panose="020B0604020202020204" pitchFamily="34" charset="0"/>
              <a:buChar char="•"/>
              <a:defRPr/>
            </a:pPr>
            <a:r>
              <a:rPr lang="en-US" altLang="en-US" dirty="0"/>
              <a:t>An IHE cannot rely on one person to be the jack-of-all-trades and master of none. IHEs need several persons with the same skill sets, training, and capabilities.</a:t>
            </a:r>
          </a:p>
          <a:p>
            <a:pPr eaLnBrk="1" fontAlgn="auto" hangingPunct="1">
              <a:spcBef>
                <a:spcPts val="0"/>
              </a:spcBef>
              <a:spcAft>
                <a:spcPts val="0"/>
              </a:spcAft>
              <a:defRPr/>
            </a:pPr>
            <a:endParaRPr lang="en-US" dirty="0"/>
          </a:p>
          <a:p>
            <a:pPr marL="290917" indent="-290917" eaLnBrk="1" fontAlgn="auto" hangingPunct="1">
              <a:spcBef>
                <a:spcPts val="0"/>
              </a:spcBef>
              <a:spcAft>
                <a:spcPts val="0"/>
              </a:spcAft>
              <a:buFont typeface="Arial" panose="020B0604020202020204" pitchFamily="34" charset="0"/>
              <a:buChar char="•"/>
              <a:defRPr/>
            </a:pPr>
            <a:r>
              <a:rPr lang="en-US" altLang="en-US" b="1" dirty="0"/>
              <a:t>Questions to Audience</a:t>
            </a:r>
            <a:r>
              <a:rPr lang="en-US" altLang="en-US" dirty="0"/>
              <a:t>: </a:t>
            </a:r>
          </a:p>
          <a:p>
            <a:pPr marL="640018" lvl="1" indent="-174550" eaLnBrk="1" fontAlgn="auto" hangingPunct="1">
              <a:spcBef>
                <a:spcPts val="0"/>
              </a:spcBef>
              <a:spcAft>
                <a:spcPts val="0"/>
              </a:spcAft>
              <a:buFont typeface="Arial" panose="020B0604020202020204" pitchFamily="34" charset="0"/>
              <a:buChar char="•"/>
              <a:defRPr/>
            </a:pPr>
            <a:r>
              <a:rPr lang="en-US" altLang="en-US" dirty="0">
                <a:solidFill>
                  <a:srgbClr val="B10505"/>
                </a:solidFill>
              </a:rPr>
              <a:t>How do you notify others of key personnel absences? </a:t>
            </a:r>
          </a:p>
          <a:p>
            <a:pPr marL="640018" lvl="1" indent="-174550" eaLnBrk="1" fontAlgn="auto" hangingPunct="1">
              <a:spcBef>
                <a:spcPts val="0"/>
              </a:spcBef>
              <a:spcAft>
                <a:spcPts val="0"/>
              </a:spcAft>
              <a:buFont typeface="Arial" panose="020B0604020202020204" pitchFamily="34" charset="0"/>
              <a:buChar char="•"/>
              <a:defRPr/>
            </a:pPr>
            <a:r>
              <a:rPr lang="en-US" altLang="en-US" dirty="0"/>
              <a:t>Does your organization practice orders of succession on a routine basis by notifying key campus leaders when the president or executive vice president is out of the area so that others know who is taking their place?</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384" indent="-290917">
              <a:spcBef>
                <a:spcPct val="30000"/>
              </a:spcBef>
              <a:defRPr sz="1200">
                <a:solidFill>
                  <a:schemeClr val="tx1"/>
                </a:solidFill>
                <a:latin typeface="Calibri" pitchFamily="34" charset="0"/>
              </a:defRPr>
            </a:lvl2pPr>
            <a:lvl3pPr marL="1163668" indent="-232734">
              <a:spcBef>
                <a:spcPct val="30000"/>
              </a:spcBef>
              <a:defRPr sz="1200">
                <a:solidFill>
                  <a:schemeClr val="tx1"/>
                </a:solidFill>
                <a:latin typeface="Calibri" pitchFamily="34" charset="0"/>
              </a:defRPr>
            </a:lvl3pPr>
            <a:lvl4pPr marL="1629137" indent="-232734">
              <a:spcBef>
                <a:spcPct val="30000"/>
              </a:spcBef>
              <a:defRPr sz="1200">
                <a:solidFill>
                  <a:schemeClr val="tx1"/>
                </a:solidFill>
                <a:latin typeface="Calibri" pitchFamily="34" charset="0"/>
              </a:defRPr>
            </a:lvl4pPr>
            <a:lvl5pPr marL="2094603" indent="-232734">
              <a:spcBef>
                <a:spcPct val="30000"/>
              </a:spcBef>
              <a:defRPr sz="1200">
                <a:solidFill>
                  <a:schemeClr val="tx1"/>
                </a:solidFill>
                <a:latin typeface="Calibri" pitchFamily="34" charset="0"/>
              </a:defRPr>
            </a:lvl5pPr>
            <a:lvl6pPr marL="2560069" indent="-232734" defTabSz="465467" eaLnBrk="0" fontAlgn="base" hangingPunct="0">
              <a:spcBef>
                <a:spcPct val="30000"/>
              </a:spcBef>
              <a:spcAft>
                <a:spcPct val="0"/>
              </a:spcAft>
              <a:defRPr sz="1200">
                <a:solidFill>
                  <a:schemeClr val="tx1"/>
                </a:solidFill>
                <a:latin typeface="Calibri" pitchFamily="34" charset="0"/>
              </a:defRPr>
            </a:lvl6pPr>
            <a:lvl7pPr marL="3025537" indent="-232734" defTabSz="465467" eaLnBrk="0" fontAlgn="base" hangingPunct="0">
              <a:spcBef>
                <a:spcPct val="30000"/>
              </a:spcBef>
              <a:spcAft>
                <a:spcPct val="0"/>
              </a:spcAft>
              <a:defRPr sz="1200">
                <a:solidFill>
                  <a:schemeClr val="tx1"/>
                </a:solidFill>
                <a:latin typeface="Calibri" pitchFamily="34" charset="0"/>
              </a:defRPr>
            </a:lvl7pPr>
            <a:lvl8pPr marL="3491005" indent="-232734" defTabSz="465467" eaLnBrk="0" fontAlgn="base" hangingPunct="0">
              <a:spcBef>
                <a:spcPct val="30000"/>
              </a:spcBef>
              <a:spcAft>
                <a:spcPct val="0"/>
              </a:spcAft>
              <a:defRPr sz="1200">
                <a:solidFill>
                  <a:schemeClr val="tx1"/>
                </a:solidFill>
                <a:latin typeface="Calibri" pitchFamily="34" charset="0"/>
              </a:defRPr>
            </a:lvl8pPr>
            <a:lvl9pPr marL="3956472" indent="-232734" defTabSz="465467" eaLnBrk="0" fontAlgn="base" hangingPunct="0">
              <a:spcBef>
                <a:spcPct val="30000"/>
              </a:spcBef>
              <a:spcAft>
                <a:spcPct val="0"/>
              </a:spcAft>
              <a:defRPr sz="1200">
                <a:solidFill>
                  <a:schemeClr val="tx1"/>
                </a:solidFill>
                <a:latin typeface="Calibri" pitchFamily="34" charset="0"/>
              </a:defRPr>
            </a:lvl9pPr>
          </a:lstStyle>
          <a:p>
            <a:pPr>
              <a:spcBef>
                <a:spcPct val="0"/>
              </a:spcBef>
            </a:pPr>
            <a:fld id="{C83F4B83-AB85-4662-8A73-FE6113DE220A}" type="slidenum">
              <a:rPr lang="en-US" altLang="en-US" smtClean="0"/>
              <a:pPr>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406400" y="696913"/>
            <a:ext cx="61912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90917" indent="-290917" eaLnBrk="1" hangingPunct="1">
              <a:spcBef>
                <a:spcPct val="0"/>
              </a:spcBef>
              <a:buFontTx/>
              <a:buChar char="•"/>
            </a:pPr>
            <a:r>
              <a:rPr lang="en-US" altLang="en-US" dirty="0"/>
              <a:t>Delegation of authority identify what can and cannot be done by an acting leader based on his or her role or title. </a:t>
            </a:r>
          </a:p>
          <a:p>
            <a:pPr marL="290917" indent="-290917" eaLnBrk="1" hangingPunct="1">
              <a:spcBef>
                <a:spcPct val="0"/>
              </a:spcBef>
              <a:buFontTx/>
              <a:buChar char="•"/>
            </a:pPr>
            <a:r>
              <a:rPr lang="en-US" altLang="en-US" dirty="0"/>
              <a:t>The making of critical decisions cannot be delayed as a result of confusion over authority and responsibility. No one is irreplaceable. Therefore, a definitive plan of delegation should be in place. </a:t>
            </a:r>
          </a:p>
          <a:p>
            <a:pPr marL="290917" indent="-290917" eaLnBrk="1" hangingPunct="1">
              <a:spcBef>
                <a:spcPct val="0"/>
              </a:spcBef>
              <a:buFontTx/>
              <a:buChar char="•"/>
            </a:pPr>
            <a:r>
              <a:rPr lang="en-US" altLang="en-US" dirty="0"/>
              <a:t>In determining delegations of authority, individuals with unique skills and knowledge associated with essential functions should not be forgotten. </a:t>
            </a:r>
          </a:p>
          <a:p>
            <a:pPr marL="290917" indent="-290917" eaLnBrk="1" hangingPunct="1">
              <a:spcBef>
                <a:spcPct val="0"/>
              </a:spcBef>
              <a:buFontTx/>
              <a:buChar char="•"/>
            </a:pPr>
            <a:r>
              <a:rPr lang="en-US" altLang="en-US" dirty="0"/>
              <a:t>It is important that the delegations of authority document has been reviewed by the IHE legal department to identify possible restrictions such as state law, board policies, and federal regulations.</a:t>
            </a:r>
          </a:p>
          <a:p>
            <a:pPr marL="290917" indent="-290917" eaLnBrk="1" hangingPunct="1">
              <a:spcBef>
                <a:spcPct val="0"/>
              </a:spcBef>
              <a:buFontTx/>
              <a:buChar char="•"/>
            </a:pPr>
            <a:r>
              <a:rPr lang="en-US" altLang="en-US" dirty="0"/>
              <a:t>A notification must be disseminated to the campus community, board, and community leaders/partners as deemed appropriate when a delegation of authority takes place.</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384" indent="-290917">
              <a:spcBef>
                <a:spcPct val="30000"/>
              </a:spcBef>
              <a:defRPr sz="1200">
                <a:solidFill>
                  <a:schemeClr val="tx1"/>
                </a:solidFill>
                <a:latin typeface="Calibri" pitchFamily="34" charset="0"/>
              </a:defRPr>
            </a:lvl2pPr>
            <a:lvl3pPr marL="1163668" indent="-232734">
              <a:spcBef>
                <a:spcPct val="30000"/>
              </a:spcBef>
              <a:defRPr sz="1200">
                <a:solidFill>
                  <a:schemeClr val="tx1"/>
                </a:solidFill>
                <a:latin typeface="Calibri" pitchFamily="34" charset="0"/>
              </a:defRPr>
            </a:lvl3pPr>
            <a:lvl4pPr marL="1629137" indent="-232734">
              <a:spcBef>
                <a:spcPct val="30000"/>
              </a:spcBef>
              <a:defRPr sz="1200">
                <a:solidFill>
                  <a:schemeClr val="tx1"/>
                </a:solidFill>
                <a:latin typeface="Calibri" pitchFamily="34" charset="0"/>
              </a:defRPr>
            </a:lvl4pPr>
            <a:lvl5pPr marL="2094603" indent="-232734">
              <a:spcBef>
                <a:spcPct val="30000"/>
              </a:spcBef>
              <a:defRPr sz="1200">
                <a:solidFill>
                  <a:schemeClr val="tx1"/>
                </a:solidFill>
                <a:latin typeface="Calibri" pitchFamily="34" charset="0"/>
              </a:defRPr>
            </a:lvl5pPr>
            <a:lvl6pPr marL="2560069" indent="-232734" defTabSz="465467" eaLnBrk="0" fontAlgn="base" hangingPunct="0">
              <a:spcBef>
                <a:spcPct val="30000"/>
              </a:spcBef>
              <a:spcAft>
                <a:spcPct val="0"/>
              </a:spcAft>
              <a:defRPr sz="1200">
                <a:solidFill>
                  <a:schemeClr val="tx1"/>
                </a:solidFill>
                <a:latin typeface="Calibri" pitchFamily="34" charset="0"/>
              </a:defRPr>
            </a:lvl6pPr>
            <a:lvl7pPr marL="3025537" indent="-232734" defTabSz="465467" eaLnBrk="0" fontAlgn="base" hangingPunct="0">
              <a:spcBef>
                <a:spcPct val="30000"/>
              </a:spcBef>
              <a:spcAft>
                <a:spcPct val="0"/>
              </a:spcAft>
              <a:defRPr sz="1200">
                <a:solidFill>
                  <a:schemeClr val="tx1"/>
                </a:solidFill>
                <a:latin typeface="Calibri" pitchFamily="34" charset="0"/>
              </a:defRPr>
            </a:lvl7pPr>
            <a:lvl8pPr marL="3491005" indent="-232734" defTabSz="465467" eaLnBrk="0" fontAlgn="base" hangingPunct="0">
              <a:spcBef>
                <a:spcPct val="30000"/>
              </a:spcBef>
              <a:spcAft>
                <a:spcPct val="0"/>
              </a:spcAft>
              <a:defRPr sz="1200">
                <a:solidFill>
                  <a:schemeClr val="tx1"/>
                </a:solidFill>
                <a:latin typeface="Calibri" pitchFamily="34" charset="0"/>
              </a:defRPr>
            </a:lvl8pPr>
            <a:lvl9pPr marL="3956472" indent="-232734" defTabSz="465467" eaLnBrk="0" fontAlgn="base" hangingPunct="0">
              <a:spcBef>
                <a:spcPct val="30000"/>
              </a:spcBef>
              <a:spcAft>
                <a:spcPct val="0"/>
              </a:spcAft>
              <a:defRPr sz="1200">
                <a:solidFill>
                  <a:schemeClr val="tx1"/>
                </a:solidFill>
                <a:latin typeface="Calibri" pitchFamily="34" charset="0"/>
              </a:defRPr>
            </a:lvl9pPr>
          </a:lstStyle>
          <a:p>
            <a:pPr>
              <a:spcBef>
                <a:spcPct val="0"/>
              </a:spcBef>
            </a:pPr>
            <a:fld id="{98F6A6CD-8F4E-42E4-A7B8-CA03B4A88896}" type="slidenum">
              <a:rPr lang="en-US" altLang="en-US" smtClean="0"/>
              <a:pPr>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384" indent="-290917">
              <a:spcBef>
                <a:spcPct val="30000"/>
              </a:spcBef>
              <a:defRPr sz="1200">
                <a:solidFill>
                  <a:schemeClr val="tx1"/>
                </a:solidFill>
                <a:latin typeface="Calibri" pitchFamily="34" charset="0"/>
              </a:defRPr>
            </a:lvl2pPr>
            <a:lvl3pPr marL="1163668" indent="-232734">
              <a:spcBef>
                <a:spcPct val="30000"/>
              </a:spcBef>
              <a:defRPr sz="1200">
                <a:solidFill>
                  <a:schemeClr val="tx1"/>
                </a:solidFill>
                <a:latin typeface="Calibri" pitchFamily="34" charset="0"/>
              </a:defRPr>
            </a:lvl3pPr>
            <a:lvl4pPr marL="1629137" indent="-232734">
              <a:spcBef>
                <a:spcPct val="30000"/>
              </a:spcBef>
              <a:defRPr sz="1200">
                <a:solidFill>
                  <a:schemeClr val="tx1"/>
                </a:solidFill>
                <a:latin typeface="Calibri" pitchFamily="34" charset="0"/>
              </a:defRPr>
            </a:lvl4pPr>
            <a:lvl5pPr marL="2094603" indent="-232734">
              <a:spcBef>
                <a:spcPct val="30000"/>
              </a:spcBef>
              <a:defRPr sz="1200">
                <a:solidFill>
                  <a:schemeClr val="tx1"/>
                </a:solidFill>
                <a:latin typeface="Calibri" pitchFamily="34" charset="0"/>
              </a:defRPr>
            </a:lvl5pPr>
            <a:lvl6pPr marL="2560069" indent="-232734" defTabSz="465467" eaLnBrk="0" fontAlgn="base" hangingPunct="0">
              <a:spcBef>
                <a:spcPct val="30000"/>
              </a:spcBef>
              <a:spcAft>
                <a:spcPct val="0"/>
              </a:spcAft>
              <a:defRPr sz="1200">
                <a:solidFill>
                  <a:schemeClr val="tx1"/>
                </a:solidFill>
                <a:latin typeface="Calibri" pitchFamily="34" charset="0"/>
              </a:defRPr>
            </a:lvl6pPr>
            <a:lvl7pPr marL="3025537" indent="-232734" defTabSz="465467" eaLnBrk="0" fontAlgn="base" hangingPunct="0">
              <a:spcBef>
                <a:spcPct val="30000"/>
              </a:spcBef>
              <a:spcAft>
                <a:spcPct val="0"/>
              </a:spcAft>
              <a:defRPr sz="1200">
                <a:solidFill>
                  <a:schemeClr val="tx1"/>
                </a:solidFill>
                <a:latin typeface="Calibri" pitchFamily="34" charset="0"/>
              </a:defRPr>
            </a:lvl7pPr>
            <a:lvl8pPr marL="3491005" indent="-232734" defTabSz="465467" eaLnBrk="0" fontAlgn="base" hangingPunct="0">
              <a:spcBef>
                <a:spcPct val="30000"/>
              </a:spcBef>
              <a:spcAft>
                <a:spcPct val="0"/>
              </a:spcAft>
              <a:defRPr sz="1200">
                <a:solidFill>
                  <a:schemeClr val="tx1"/>
                </a:solidFill>
                <a:latin typeface="Calibri" pitchFamily="34" charset="0"/>
              </a:defRPr>
            </a:lvl8pPr>
            <a:lvl9pPr marL="3956472" indent="-232734" defTabSz="465467" eaLnBrk="0" fontAlgn="base" hangingPunct="0">
              <a:spcBef>
                <a:spcPct val="30000"/>
              </a:spcBef>
              <a:spcAft>
                <a:spcPct val="0"/>
              </a:spcAft>
              <a:defRPr sz="1200">
                <a:solidFill>
                  <a:schemeClr val="tx1"/>
                </a:solidFill>
                <a:latin typeface="Calibri" pitchFamily="34" charset="0"/>
              </a:defRPr>
            </a:lvl9pPr>
          </a:lstStyle>
          <a:p>
            <a:pPr>
              <a:spcBef>
                <a:spcPct val="0"/>
              </a:spcBef>
            </a:pPr>
            <a:fld id="{F2AEBCE6-A8D3-4714-AB38-59D05739345D}" type="slidenum">
              <a:rPr lang="en-US" altLang="en-US" smtClean="0">
                <a:latin typeface="Arial" pitchFamily="34" charset="0"/>
                <a:ea typeface="MS PGothic" pitchFamily="34" charset="-128"/>
              </a:rPr>
              <a:pPr>
                <a:spcBef>
                  <a:spcPct val="0"/>
                </a:spcBef>
              </a:pPr>
              <a:t>2</a:t>
            </a:fld>
            <a:endParaRPr lang="en-US" altLang="en-US">
              <a:latin typeface="Arial" pitchFamily="34" charset="0"/>
              <a:ea typeface="MS PGothic" pitchFamily="34" charset="-128"/>
            </a:endParaRPr>
          </a:p>
        </p:txBody>
      </p:sp>
      <p:sp>
        <p:nvSpPr>
          <p:cNvPr id="63491" name="Rectangle 2"/>
          <p:cNvSpPr>
            <a:spLocks noGrp="1" noRot="1" noChangeAspect="1" noChangeArrowheads="1" noTextEdit="1"/>
          </p:cNvSpPr>
          <p:nvPr>
            <p:ph type="sldImg"/>
          </p:nvPr>
        </p:nvSpPr>
        <p:spPr bwMode="auto">
          <a:xfrm>
            <a:off x="406400" y="696913"/>
            <a:ext cx="61912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a:ln/>
        </p:spPr>
        <p:txBody>
          <a:bodyPr/>
          <a:lstStyle/>
          <a:p>
            <a:pPr marL="290917" indent="-290917" eaLnBrk="1" fontAlgn="auto" hangingPunct="1">
              <a:spcBef>
                <a:spcPts val="0"/>
              </a:spcBef>
              <a:spcAft>
                <a:spcPts val="0"/>
              </a:spcAft>
              <a:buFont typeface="Arial" panose="020B0604020202020204" pitchFamily="34" charset="0"/>
              <a:buChar char="•"/>
              <a:defRPr/>
            </a:pPr>
            <a:r>
              <a:rPr lang="en-US" altLang="en-US" dirty="0"/>
              <a:t>Explain that this training is on an advanced topic and is intended to build upon skills and experiences that the attendees already possess, including</a:t>
            </a:r>
          </a:p>
          <a:p>
            <a:pPr marL="756384" lvl="1" indent="-290917" eaLnBrk="1" fontAlgn="auto" hangingPunct="1">
              <a:spcBef>
                <a:spcPts val="0"/>
              </a:spcBef>
              <a:spcAft>
                <a:spcPts val="0"/>
              </a:spcAft>
              <a:buFont typeface="Courier New" pitchFamily="49" charset="0"/>
              <a:buChar char="o"/>
              <a:defRPr/>
            </a:pPr>
            <a:r>
              <a:rPr lang="en-US" altLang="en-US" dirty="0">
                <a:solidFill>
                  <a:srgbClr val="FF0000"/>
                </a:solidFill>
              </a:rPr>
              <a:t>Knowledge of the six steps for developing emergency operations plans (IHE EOPs); and</a:t>
            </a:r>
          </a:p>
          <a:p>
            <a:pPr marL="756384" lvl="1" indent="-290917" eaLnBrk="1" fontAlgn="auto" hangingPunct="1">
              <a:spcBef>
                <a:spcPts val="0"/>
              </a:spcBef>
              <a:spcAft>
                <a:spcPts val="0"/>
              </a:spcAft>
              <a:buFont typeface="Courier New" pitchFamily="49" charset="0"/>
              <a:buChar char="o"/>
              <a:defRPr/>
            </a:pPr>
            <a:r>
              <a:rPr lang="en-US" altLang="en-US" dirty="0">
                <a:solidFill>
                  <a:srgbClr val="FF0000"/>
                </a:solidFill>
              </a:rPr>
              <a:t>Direct experience as a practitioner and knowledge of the unique operations of institutions of higher education (IHE).</a:t>
            </a:r>
          </a:p>
          <a:p>
            <a:pPr lvl="1" eaLnBrk="1" fontAlgn="auto" hangingPunct="1">
              <a:spcBef>
                <a:spcPts val="0"/>
              </a:spcBef>
              <a:spcAft>
                <a:spcPts val="0"/>
              </a:spcAft>
              <a:defRPr/>
            </a:pPr>
            <a:endParaRPr lang="en-US" altLang="en-US" dirty="0">
              <a:solidFill>
                <a:srgbClr val="FF0000"/>
              </a:solidFill>
            </a:endParaRPr>
          </a:p>
          <a:p>
            <a:pPr marL="290917" indent="-290917" eaLnBrk="1" fontAlgn="auto" hangingPunct="1">
              <a:spcBef>
                <a:spcPts val="0"/>
              </a:spcBef>
              <a:spcAft>
                <a:spcPts val="0"/>
              </a:spcAft>
              <a:buFont typeface="Arial" panose="020B0604020202020204" pitchFamily="34" charset="0"/>
              <a:buChar char="•"/>
              <a:defRPr/>
            </a:pPr>
            <a:r>
              <a:rPr lang="en-US" altLang="en-US" dirty="0"/>
              <a:t>Discuss course structure and objectives.</a:t>
            </a:r>
            <a:endParaRPr lang="en-US" dirty="0"/>
          </a:p>
          <a:p>
            <a:pPr marL="756384" lvl="1" indent="-290917" eaLnBrk="1" fontAlgn="auto" hangingPunct="1">
              <a:spcBef>
                <a:spcPts val="0"/>
              </a:spcBef>
              <a:spcAft>
                <a:spcPts val="0"/>
              </a:spcAft>
              <a:buFont typeface="Courier New" pitchFamily="49" charset="0"/>
              <a:buChar char="o"/>
              <a:defRPr/>
            </a:pPr>
            <a:r>
              <a:rPr lang="en-US" altLang="en-US" dirty="0"/>
              <a:t>In this training, we will work through some of the issues that you need to consider in preparing a COOP Annex as part of your EOP. Our goal is for you to: </a:t>
            </a:r>
          </a:p>
          <a:p>
            <a:pPr marL="1221852" lvl="2" indent="-290917" eaLnBrk="1" fontAlgn="auto" hangingPunct="1">
              <a:spcBef>
                <a:spcPts val="0"/>
              </a:spcBef>
              <a:spcAft>
                <a:spcPts val="0"/>
              </a:spcAft>
              <a:buFont typeface="Arial" pitchFamily="34" charset="0"/>
              <a:buChar char="•"/>
              <a:defRPr/>
            </a:pPr>
            <a:r>
              <a:rPr lang="en-US" altLang="en-US" dirty="0"/>
              <a:t>be able to define a COOP Annex; and</a:t>
            </a:r>
          </a:p>
          <a:p>
            <a:pPr marL="1221852" lvl="2" indent="-290917" eaLnBrk="1" fontAlgn="auto" hangingPunct="1">
              <a:spcBef>
                <a:spcPts val="0"/>
              </a:spcBef>
              <a:spcAft>
                <a:spcPts val="0"/>
              </a:spcAft>
              <a:buFont typeface="Arial" pitchFamily="34" charset="0"/>
              <a:buChar char="•"/>
              <a:defRPr/>
            </a:pPr>
            <a:r>
              <a:rPr lang="en-US" altLang="en-US" dirty="0"/>
              <a:t>understand how a COOP Annex fits into the six-step planning process for developing a high-quality EOP.</a:t>
            </a:r>
          </a:p>
          <a:p>
            <a:pPr eaLnBrk="1" fontAlgn="auto" hangingPunct="1">
              <a:spcBef>
                <a:spcPts val="0"/>
              </a:spcBef>
              <a:spcAft>
                <a:spcPts val="0"/>
              </a:spcAft>
              <a:defRPr/>
            </a:pPr>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406400" y="696913"/>
            <a:ext cx="61912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90917" indent="-290917" eaLnBrk="1" fontAlgn="auto" hangingPunct="1">
              <a:spcBef>
                <a:spcPts val="0"/>
              </a:spcBef>
              <a:spcAft>
                <a:spcPts val="0"/>
              </a:spcAft>
              <a:buFont typeface="Arial" panose="020B0604020202020204" pitchFamily="34" charset="0"/>
              <a:buChar char="•"/>
              <a:defRPr/>
            </a:pPr>
            <a:r>
              <a:rPr lang="en-US" altLang="en-US" dirty="0"/>
              <a:t>Adequate communication is a critical factor of any successful COOP Annex. It allows for all relevant persons to be kept up-to-date on the actions the IHE takes and what is required of all personnel.</a:t>
            </a:r>
          </a:p>
          <a:p>
            <a:pPr marL="290917" indent="-290917" eaLnBrk="1" fontAlgn="auto" hangingPunct="1">
              <a:spcBef>
                <a:spcPts val="0"/>
              </a:spcBef>
              <a:spcAft>
                <a:spcPts val="0"/>
              </a:spcAft>
              <a:buFont typeface="Arial" panose="020B0604020202020204" pitchFamily="34" charset="0"/>
              <a:buChar char="•"/>
              <a:defRPr/>
            </a:pPr>
            <a:r>
              <a:rPr lang="en-US" altLang="en-US" dirty="0"/>
              <a:t>Develop redundant capabilities to ensure that connectivity is feasible even if one method of communication, such as using cell phones, fails.</a:t>
            </a:r>
          </a:p>
          <a:p>
            <a:pPr marL="290917" indent="-290917" eaLnBrk="1" fontAlgn="auto" hangingPunct="1">
              <a:spcBef>
                <a:spcPts val="0"/>
              </a:spcBef>
              <a:spcAft>
                <a:spcPts val="0"/>
              </a:spcAft>
              <a:buFont typeface="Arial" panose="020B0604020202020204" pitchFamily="34" charset="0"/>
              <a:buChar char="•"/>
              <a:defRPr/>
            </a:pPr>
            <a:r>
              <a:rPr lang="en-US" altLang="en-US" dirty="0"/>
              <a:t>It is essential to test communications PRIOR to enactment of the COOP Annex.</a:t>
            </a:r>
          </a:p>
          <a:p>
            <a:pPr marL="290917" indent="-290917" eaLnBrk="1" fontAlgn="auto" hangingPunct="1">
              <a:spcBef>
                <a:spcPts val="0"/>
              </a:spcBef>
              <a:spcAft>
                <a:spcPts val="0"/>
              </a:spcAft>
              <a:buFont typeface="Arial" panose="020B0604020202020204" pitchFamily="34" charset="0"/>
              <a:buChar char="•"/>
              <a:defRPr/>
            </a:pPr>
            <a:r>
              <a:rPr lang="en-US" altLang="en-US" dirty="0"/>
              <a:t>Special considerations include:</a:t>
            </a:r>
          </a:p>
          <a:p>
            <a:pPr marL="756384" lvl="1" indent="-290917" eaLnBrk="1" fontAlgn="auto" hangingPunct="1">
              <a:spcBef>
                <a:spcPts val="0"/>
              </a:spcBef>
              <a:spcAft>
                <a:spcPts val="0"/>
              </a:spcAft>
              <a:buFont typeface="Arial" panose="020B0604020202020204" pitchFamily="34" charset="0"/>
              <a:buChar char="•"/>
              <a:defRPr/>
            </a:pPr>
            <a:r>
              <a:rPr lang="en-US" altLang="en-US" dirty="0"/>
              <a:t>How do you communicate with the local emergency operations center, first responders, or even the state authority in the event cellular towers and phone land lines are affected?</a:t>
            </a:r>
          </a:p>
          <a:p>
            <a:pPr marL="756384" lvl="1" indent="-290917" eaLnBrk="1" fontAlgn="auto" hangingPunct="1">
              <a:spcBef>
                <a:spcPts val="0"/>
              </a:spcBef>
              <a:spcAft>
                <a:spcPts val="0"/>
              </a:spcAft>
              <a:buFont typeface="Arial" panose="020B0604020202020204" pitchFamily="34" charset="0"/>
              <a:buChar char="•"/>
              <a:defRPr/>
            </a:pPr>
            <a:r>
              <a:rPr lang="en-US" altLang="en-US" dirty="0"/>
              <a:t>Are your systems capable of operating in the event of a power outage?</a:t>
            </a:r>
          </a:p>
          <a:p>
            <a:pPr eaLnBrk="1" fontAlgn="auto" hangingPunct="1">
              <a:spcBef>
                <a:spcPts val="0"/>
              </a:spcBef>
              <a:spcAft>
                <a:spcPts val="0"/>
              </a:spcAft>
              <a:defRPr/>
            </a:pPr>
            <a:endParaRPr lang="en-US" altLang="en-US" dirty="0"/>
          </a:p>
          <a:p>
            <a:pPr eaLnBrk="1" fontAlgn="auto" hangingPunct="1">
              <a:spcBef>
                <a:spcPts val="0"/>
              </a:spcBef>
              <a:spcAft>
                <a:spcPts val="0"/>
              </a:spcAft>
              <a:defRPr/>
            </a:pPr>
            <a:r>
              <a:rPr lang="en-US" altLang="en-US" dirty="0"/>
              <a:t>Basic Communications Tools</a:t>
            </a:r>
          </a:p>
          <a:p>
            <a:pPr marL="290917" indent="-290917" eaLnBrk="1" fontAlgn="auto" hangingPunct="1">
              <a:spcBef>
                <a:spcPts val="0"/>
              </a:spcBef>
              <a:spcAft>
                <a:spcPts val="0"/>
              </a:spcAft>
              <a:buFont typeface="Arial" panose="020B0604020202020204" pitchFamily="34" charset="0"/>
              <a:buChar char="•"/>
              <a:defRPr/>
            </a:pPr>
            <a:r>
              <a:rPr lang="en-US" altLang="en-US" dirty="0"/>
              <a:t>Landline phones</a:t>
            </a:r>
          </a:p>
          <a:p>
            <a:pPr marL="290917" indent="-290917" eaLnBrk="1" fontAlgn="auto" hangingPunct="1">
              <a:spcBef>
                <a:spcPts val="0"/>
              </a:spcBef>
              <a:spcAft>
                <a:spcPts val="0"/>
              </a:spcAft>
              <a:buFont typeface="Arial" panose="020B0604020202020204" pitchFamily="34" charset="0"/>
              <a:buChar char="•"/>
              <a:defRPr/>
            </a:pPr>
            <a:r>
              <a:rPr lang="en-US" altLang="en-US" dirty="0"/>
              <a:t>Amateur radio</a:t>
            </a:r>
          </a:p>
          <a:p>
            <a:pPr eaLnBrk="1" fontAlgn="auto" hangingPunct="1">
              <a:spcBef>
                <a:spcPts val="0"/>
              </a:spcBef>
              <a:spcAft>
                <a:spcPts val="0"/>
              </a:spcAft>
              <a:defRPr/>
            </a:pPr>
            <a:endParaRPr lang="en-US" altLang="en-US" dirty="0"/>
          </a:p>
          <a:p>
            <a:pPr eaLnBrk="1" fontAlgn="auto" hangingPunct="1">
              <a:spcBef>
                <a:spcPts val="0"/>
              </a:spcBef>
              <a:spcAft>
                <a:spcPts val="0"/>
              </a:spcAft>
              <a:defRPr/>
            </a:pPr>
            <a:r>
              <a:rPr lang="en-US" altLang="en-US" dirty="0"/>
              <a:t>Advanced Communication Tools</a:t>
            </a:r>
          </a:p>
          <a:p>
            <a:pPr marL="290917" indent="-290917" eaLnBrk="1" fontAlgn="auto" hangingPunct="1">
              <a:spcBef>
                <a:spcPts val="0"/>
              </a:spcBef>
              <a:spcAft>
                <a:spcPts val="0"/>
              </a:spcAft>
              <a:buFont typeface="Arial" panose="020B0604020202020204" pitchFamily="34" charset="0"/>
              <a:buChar char="•"/>
              <a:defRPr/>
            </a:pPr>
            <a:r>
              <a:rPr lang="en-US" altLang="en-US" dirty="0"/>
              <a:t>Cell phones</a:t>
            </a:r>
          </a:p>
          <a:p>
            <a:pPr marL="290917" indent="-290917" eaLnBrk="1" fontAlgn="auto" hangingPunct="1">
              <a:spcBef>
                <a:spcPts val="0"/>
              </a:spcBef>
              <a:spcAft>
                <a:spcPts val="0"/>
              </a:spcAft>
              <a:buFont typeface="Arial" panose="020B0604020202020204" pitchFamily="34" charset="0"/>
              <a:buChar char="•"/>
              <a:defRPr/>
            </a:pPr>
            <a:r>
              <a:rPr lang="en-US" altLang="en-US" dirty="0"/>
              <a:t>Text messaging</a:t>
            </a:r>
          </a:p>
          <a:p>
            <a:pPr marL="290917" indent="-290917" eaLnBrk="1" fontAlgn="auto" hangingPunct="1">
              <a:spcBef>
                <a:spcPts val="0"/>
              </a:spcBef>
              <a:spcAft>
                <a:spcPts val="0"/>
              </a:spcAft>
              <a:buFont typeface="Arial" panose="020B0604020202020204" pitchFamily="34" charset="0"/>
              <a:buChar char="•"/>
              <a:defRPr/>
            </a:pPr>
            <a:r>
              <a:rPr lang="en-US" altLang="en-US" dirty="0"/>
              <a:t>Satellite phones</a:t>
            </a:r>
          </a:p>
          <a:p>
            <a:pPr marL="290917" indent="-290917" eaLnBrk="1" fontAlgn="auto" hangingPunct="1">
              <a:spcBef>
                <a:spcPts val="0"/>
              </a:spcBef>
              <a:spcAft>
                <a:spcPts val="0"/>
              </a:spcAft>
              <a:buFont typeface="Arial" panose="020B0604020202020204" pitchFamily="34" charset="0"/>
              <a:buChar char="•"/>
              <a:defRPr/>
            </a:pPr>
            <a:r>
              <a:rPr lang="en-US" altLang="en-US" dirty="0"/>
              <a:t>Radio networks</a:t>
            </a:r>
          </a:p>
          <a:p>
            <a:pPr marL="290917" indent="-290917" eaLnBrk="1" fontAlgn="auto" hangingPunct="1">
              <a:spcBef>
                <a:spcPts val="0"/>
              </a:spcBef>
              <a:spcAft>
                <a:spcPts val="0"/>
              </a:spcAft>
              <a:buFont typeface="Arial" panose="020B0604020202020204" pitchFamily="34" charset="0"/>
              <a:buChar char="•"/>
              <a:defRPr/>
            </a:pPr>
            <a:r>
              <a:rPr lang="en-US" altLang="en-US" dirty="0"/>
              <a:t>Automated mass notification systems</a:t>
            </a:r>
          </a:p>
          <a:p>
            <a:pPr marL="290917" indent="-290917" eaLnBrk="1" fontAlgn="auto" hangingPunct="1">
              <a:spcBef>
                <a:spcPts val="0"/>
              </a:spcBef>
              <a:spcAft>
                <a:spcPts val="0"/>
              </a:spcAft>
              <a:buFont typeface="Arial" panose="020B0604020202020204" pitchFamily="34" charset="0"/>
              <a:buChar char="•"/>
              <a:defRPr/>
            </a:pPr>
            <a:r>
              <a:rPr lang="en-US" altLang="en-US" dirty="0"/>
              <a:t>Internet, including email and social media</a:t>
            </a:r>
          </a:p>
          <a:p>
            <a:pPr marL="290917" indent="-290917" eaLnBrk="1" fontAlgn="auto" hangingPunct="1">
              <a:spcBef>
                <a:spcPts val="0"/>
              </a:spcBef>
              <a:spcAft>
                <a:spcPts val="0"/>
              </a:spcAft>
              <a:buFont typeface="Arial" panose="020B0604020202020204" pitchFamily="34" charset="0"/>
              <a:buChar char="•"/>
              <a:defRPr/>
            </a:pPr>
            <a:r>
              <a:rPr lang="en-US" altLang="en-US" dirty="0"/>
              <a:t>Web portal or internet-based software that supports real-time information sharing and management</a:t>
            </a:r>
          </a:p>
          <a:p>
            <a:pPr eaLnBrk="1" fontAlgn="auto" hangingPunct="1">
              <a:spcBef>
                <a:spcPts val="0"/>
              </a:spcBef>
              <a:spcAft>
                <a:spcPts val="0"/>
              </a:spcAft>
              <a:defRPr/>
            </a:pPr>
            <a:endParaRPr lang="en-US" altLang="en-US" b="1" dirty="0">
              <a:solidFill>
                <a:srgbClr val="CC0000"/>
              </a:solidFill>
            </a:endParaRPr>
          </a:p>
          <a:p>
            <a:pPr eaLnBrk="1" fontAlgn="auto" hangingPunct="1">
              <a:spcBef>
                <a:spcPts val="0"/>
              </a:spcBef>
              <a:spcAft>
                <a:spcPts val="0"/>
              </a:spcAft>
              <a:defRPr/>
            </a:pPr>
            <a:r>
              <a:rPr lang="en-US" altLang="en-US" b="1" dirty="0">
                <a:solidFill>
                  <a:srgbClr val="CC0000"/>
                </a:solidFill>
              </a:rPr>
              <a:t>Question to Audience: What communications capabilities do you currently have? </a:t>
            </a:r>
          </a:p>
          <a:p>
            <a:pPr eaLnBrk="1" fontAlgn="auto" hangingPunct="1">
              <a:spcBef>
                <a:spcPts val="0"/>
              </a:spcBef>
              <a:spcAft>
                <a:spcPts val="0"/>
              </a:spcAft>
              <a:defRPr/>
            </a:pPr>
            <a:r>
              <a:rPr lang="en-US" altLang="en-US" b="1" dirty="0">
                <a:solidFill>
                  <a:srgbClr val="CC0000"/>
                </a:solidFill>
              </a:rPr>
              <a:t>Follow up question: Are they interoperable and/or acceptable?</a:t>
            </a:r>
            <a:endParaRPr lang="en-US" altLang="en-US" dirty="0"/>
          </a:p>
          <a:p>
            <a:pPr marL="290917" indent="-290917" eaLnBrk="1" fontAlgn="auto" hangingPunct="1">
              <a:spcBef>
                <a:spcPts val="0"/>
              </a:spcBef>
              <a:spcAft>
                <a:spcPts val="0"/>
              </a:spcAft>
              <a:buFont typeface="Arial" panose="020B0604020202020204" pitchFamily="34" charset="0"/>
              <a:buChar char="•"/>
              <a:defRPr/>
            </a:pPr>
            <a:endParaRPr lang="en-US" altLang="en-US" dirty="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384" indent="-290917">
              <a:spcBef>
                <a:spcPct val="30000"/>
              </a:spcBef>
              <a:defRPr sz="1200">
                <a:solidFill>
                  <a:schemeClr val="tx1"/>
                </a:solidFill>
                <a:latin typeface="Calibri" pitchFamily="34" charset="0"/>
              </a:defRPr>
            </a:lvl2pPr>
            <a:lvl3pPr marL="1163668" indent="-232734">
              <a:spcBef>
                <a:spcPct val="30000"/>
              </a:spcBef>
              <a:defRPr sz="1200">
                <a:solidFill>
                  <a:schemeClr val="tx1"/>
                </a:solidFill>
                <a:latin typeface="Calibri" pitchFamily="34" charset="0"/>
              </a:defRPr>
            </a:lvl3pPr>
            <a:lvl4pPr marL="1629137" indent="-232734">
              <a:spcBef>
                <a:spcPct val="30000"/>
              </a:spcBef>
              <a:defRPr sz="1200">
                <a:solidFill>
                  <a:schemeClr val="tx1"/>
                </a:solidFill>
                <a:latin typeface="Calibri" pitchFamily="34" charset="0"/>
              </a:defRPr>
            </a:lvl4pPr>
            <a:lvl5pPr marL="2094603" indent="-232734">
              <a:spcBef>
                <a:spcPct val="30000"/>
              </a:spcBef>
              <a:defRPr sz="1200">
                <a:solidFill>
                  <a:schemeClr val="tx1"/>
                </a:solidFill>
                <a:latin typeface="Calibri" pitchFamily="34" charset="0"/>
              </a:defRPr>
            </a:lvl5pPr>
            <a:lvl6pPr marL="2560069" indent="-232734" defTabSz="465467" eaLnBrk="0" fontAlgn="base" hangingPunct="0">
              <a:spcBef>
                <a:spcPct val="30000"/>
              </a:spcBef>
              <a:spcAft>
                <a:spcPct val="0"/>
              </a:spcAft>
              <a:defRPr sz="1200">
                <a:solidFill>
                  <a:schemeClr val="tx1"/>
                </a:solidFill>
                <a:latin typeface="Calibri" pitchFamily="34" charset="0"/>
              </a:defRPr>
            </a:lvl6pPr>
            <a:lvl7pPr marL="3025537" indent="-232734" defTabSz="465467" eaLnBrk="0" fontAlgn="base" hangingPunct="0">
              <a:spcBef>
                <a:spcPct val="30000"/>
              </a:spcBef>
              <a:spcAft>
                <a:spcPct val="0"/>
              </a:spcAft>
              <a:defRPr sz="1200">
                <a:solidFill>
                  <a:schemeClr val="tx1"/>
                </a:solidFill>
                <a:latin typeface="Calibri" pitchFamily="34" charset="0"/>
              </a:defRPr>
            </a:lvl7pPr>
            <a:lvl8pPr marL="3491005" indent="-232734" defTabSz="465467" eaLnBrk="0" fontAlgn="base" hangingPunct="0">
              <a:spcBef>
                <a:spcPct val="30000"/>
              </a:spcBef>
              <a:spcAft>
                <a:spcPct val="0"/>
              </a:spcAft>
              <a:defRPr sz="1200">
                <a:solidFill>
                  <a:schemeClr val="tx1"/>
                </a:solidFill>
                <a:latin typeface="Calibri" pitchFamily="34" charset="0"/>
              </a:defRPr>
            </a:lvl8pPr>
            <a:lvl9pPr marL="3956472" indent="-232734" defTabSz="465467" eaLnBrk="0" fontAlgn="base" hangingPunct="0">
              <a:spcBef>
                <a:spcPct val="30000"/>
              </a:spcBef>
              <a:spcAft>
                <a:spcPct val="0"/>
              </a:spcAft>
              <a:defRPr sz="1200">
                <a:solidFill>
                  <a:schemeClr val="tx1"/>
                </a:solidFill>
                <a:latin typeface="Calibri" pitchFamily="34" charset="0"/>
              </a:defRPr>
            </a:lvl9pPr>
          </a:lstStyle>
          <a:p>
            <a:pPr>
              <a:spcBef>
                <a:spcPct val="0"/>
              </a:spcBef>
            </a:pPr>
            <a:fld id="{CBFB6AA7-90CC-4D4A-8F1D-AE0D0F4D5209}" type="slidenum">
              <a:rPr lang="en-US" altLang="en-US" smtClean="0"/>
              <a:pPr>
                <a:spcBef>
                  <a:spcPct val="0"/>
                </a:spcBef>
              </a:pPr>
              <a:t>21</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406400" y="696913"/>
            <a:ext cx="61912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4550" indent="-174550" eaLnBrk="1" fontAlgn="auto" hangingPunct="1">
              <a:spcBef>
                <a:spcPts val="0"/>
              </a:spcBef>
              <a:spcAft>
                <a:spcPts val="0"/>
              </a:spcAft>
              <a:buFont typeface="Arial" panose="020B0604020202020204" pitchFamily="34" charset="0"/>
              <a:buChar char="•"/>
              <a:defRPr/>
            </a:pPr>
            <a:r>
              <a:rPr lang="en-US" dirty="0"/>
              <a:t>Vital records can be organized into two categories:</a:t>
            </a:r>
          </a:p>
          <a:p>
            <a:pPr marL="640018" lvl="1" indent="-174550" eaLnBrk="1" fontAlgn="auto" hangingPunct="1">
              <a:spcBef>
                <a:spcPts val="0"/>
              </a:spcBef>
              <a:spcAft>
                <a:spcPts val="0"/>
              </a:spcAft>
              <a:buFont typeface="Arial" panose="020B0604020202020204" pitchFamily="34" charset="0"/>
              <a:buChar char="•"/>
              <a:defRPr/>
            </a:pPr>
            <a:r>
              <a:rPr lang="en-US" dirty="0"/>
              <a:t>Emergency operations records should consist of the contact information and level of education for management staff, as well as for operational, safety and security, and risk management personnel and general employees. </a:t>
            </a:r>
          </a:p>
          <a:p>
            <a:pPr marL="640018" lvl="1" indent="-174550" eaLnBrk="1" fontAlgn="auto" hangingPunct="1">
              <a:spcBef>
                <a:spcPts val="0"/>
              </a:spcBef>
              <a:spcAft>
                <a:spcPts val="0"/>
              </a:spcAft>
              <a:buFont typeface="Arial" panose="020B0604020202020204" pitchFamily="34" charset="0"/>
              <a:buChar char="•"/>
              <a:defRPr/>
            </a:pPr>
            <a:r>
              <a:rPr lang="en-US" dirty="0"/>
              <a:t>Legal and financial records can include business and procurement information, payroll records, and student data information.</a:t>
            </a:r>
          </a:p>
          <a:p>
            <a:pPr marL="174550" indent="-174550" eaLnBrk="1" fontAlgn="auto" hangingPunct="1">
              <a:spcBef>
                <a:spcPts val="0"/>
              </a:spcBef>
              <a:spcAft>
                <a:spcPts val="0"/>
              </a:spcAft>
              <a:buFont typeface="Arial" panose="020B0604020202020204" pitchFamily="34" charset="0"/>
              <a:buChar char="•"/>
              <a:defRPr/>
            </a:pPr>
            <a:r>
              <a:rPr lang="en-US" dirty="0"/>
              <a:t>Additionally, there are two types of vital records:</a:t>
            </a:r>
          </a:p>
          <a:p>
            <a:pPr marL="698201" lvl="1" indent="-232734" eaLnBrk="1" fontAlgn="auto" hangingPunct="1">
              <a:spcBef>
                <a:spcPts val="0"/>
              </a:spcBef>
              <a:spcAft>
                <a:spcPts val="0"/>
              </a:spcAft>
              <a:buFont typeface="Arial" panose="020B0604020202020204" pitchFamily="34" charset="0"/>
              <a:buChar char="•"/>
              <a:defRPr/>
            </a:pPr>
            <a:r>
              <a:rPr lang="en-US" dirty="0"/>
              <a:t>Static records—which change little, or not at all, over time; and </a:t>
            </a:r>
          </a:p>
          <a:p>
            <a:pPr marL="698201" lvl="1" indent="-232734" eaLnBrk="1" fontAlgn="auto" hangingPunct="1">
              <a:spcBef>
                <a:spcPts val="0"/>
              </a:spcBef>
              <a:spcAft>
                <a:spcPts val="0"/>
              </a:spcAft>
              <a:buFont typeface="Arial" panose="020B0604020202020204" pitchFamily="34" charset="0"/>
              <a:buChar char="•"/>
              <a:defRPr/>
            </a:pPr>
            <a:r>
              <a:rPr lang="en-US" dirty="0"/>
              <a:t>Active records—which change constantly with circumstances, or as work is completed.</a:t>
            </a:r>
          </a:p>
          <a:p>
            <a:pPr marL="241001" lvl="0" indent="-232734" eaLnBrk="1" fontAlgn="auto" hangingPunct="1">
              <a:spcBef>
                <a:spcPts val="0"/>
              </a:spcBef>
              <a:spcAft>
                <a:spcPts val="0"/>
              </a:spcAft>
              <a:buFont typeface="Arial" panose="020B0604020202020204" pitchFamily="34" charset="0"/>
              <a:buChar char="•"/>
              <a:defRPr/>
            </a:pPr>
            <a:r>
              <a:rPr lang="en-US" dirty="0"/>
              <a:t>It is recommended that all legal and financial records be cloud-based for retrieval.</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384" indent="-290917">
              <a:spcBef>
                <a:spcPct val="30000"/>
              </a:spcBef>
              <a:defRPr sz="1200">
                <a:solidFill>
                  <a:schemeClr val="tx1"/>
                </a:solidFill>
                <a:latin typeface="Calibri" pitchFamily="34" charset="0"/>
              </a:defRPr>
            </a:lvl2pPr>
            <a:lvl3pPr marL="1163668" indent="-232734">
              <a:spcBef>
                <a:spcPct val="30000"/>
              </a:spcBef>
              <a:defRPr sz="1200">
                <a:solidFill>
                  <a:schemeClr val="tx1"/>
                </a:solidFill>
                <a:latin typeface="Calibri" pitchFamily="34" charset="0"/>
              </a:defRPr>
            </a:lvl3pPr>
            <a:lvl4pPr marL="1629137" indent="-232734">
              <a:spcBef>
                <a:spcPct val="30000"/>
              </a:spcBef>
              <a:defRPr sz="1200">
                <a:solidFill>
                  <a:schemeClr val="tx1"/>
                </a:solidFill>
                <a:latin typeface="Calibri" pitchFamily="34" charset="0"/>
              </a:defRPr>
            </a:lvl4pPr>
            <a:lvl5pPr marL="2094603" indent="-232734">
              <a:spcBef>
                <a:spcPct val="30000"/>
              </a:spcBef>
              <a:defRPr sz="1200">
                <a:solidFill>
                  <a:schemeClr val="tx1"/>
                </a:solidFill>
                <a:latin typeface="Calibri" pitchFamily="34" charset="0"/>
              </a:defRPr>
            </a:lvl5pPr>
            <a:lvl6pPr marL="2560069" indent="-232734" defTabSz="465467" eaLnBrk="0" fontAlgn="base" hangingPunct="0">
              <a:spcBef>
                <a:spcPct val="30000"/>
              </a:spcBef>
              <a:spcAft>
                <a:spcPct val="0"/>
              </a:spcAft>
              <a:defRPr sz="1200">
                <a:solidFill>
                  <a:schemeClr val="tx1"/>
                </a:solidFill>
                <a:latin typeface="Calibri" pitchFamily="34" charset="0"/>
              </a:defRPr>
            </a:lvl6pPr>
            <a:lvl7pPr marL="3025537" indent="-232734" defTabSz="465467" eaLnBrk="0" fontAlgn="base" hangingPunct="0">
              <a:spcBef>
                <a:spcPct val="30000"/>
              </a:spcBef>
              <a:spcAft>
                <a:spcPct val="0"/>
              </a:spcAft>
              <a:defRPr sz="1200">
                <a:solidFill>
                  <a:schemeClr val="tx1"/>
                </a:solidFill>
                <a:latin typeface="Calibri" pitchFamily="34" charset="0"/>
              </a:defRPr>
            </a:lvl7pPr>
            <a:lvl8pPr marL="3491005" indent="-232734" defTabSz="465467" eaLnBrk="0" fontAlgn="base" hangingPunct="0">
              <a:spcBef>
                <a:spcPct val="30000"/>
              </a:spcBef>
              <a:spcAft>
                <a:spcPct val="0"/>
              </a:spcAft>
              <a:defRPr sz="1200">
                <a:solidFill>
                  <a:schemeClr val="tx1"/>
                </a:solidFill>
                <a:latin typeface="Calibri" pitchFamily="34" charset="0"/>
              </a:defRPr>
            </a:lvl8pPr>
            <a:lvl9pPr marL="3956472" indent="-232734" defTabSz="465467" eaLnBrk="0" fontAlgn="base" hangingPunct="0">
              <a:spcBef>
                <a:spcPct val="30000"/>
              </a:spcBef>
              <a:spcAft>
                <a:spcPct val="0"/>
              </a:spcAft>
              <a:defRPr sz="1200">
                <a:solidFill>
                  <a:schemeClr val="tx1"/>
                </a:solidFill>
                <a:latin typeface="Calibri" pitchFamily="34" charset="0"/>
              </a:defRPr>
            </a:lvl9pPr>
          </a:lstStyle>
          <a:p>
            <a:pPr>
              <a:spcBef>
                <a:spcPct val="0"/>
              </a:spcBef>
            </a:pPr>
            <a:fld id="{485E49FC-CD85-4DD5-A2E3-162923117F45}" type="slidenum">
              <a:rPr lang="en-US" altLang="en-US" smtClean="0"/>
              <a:pPr>
                <a:spcBef>
                  <a:spcPct val="0"/>
                </a:spcBef>
              </a:pPr>
              <a:t>22</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406400" y="696913"/>
            <a:ext cx="61912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4550" indent="-174550" eaLnBrk="1" fontAlgn="auto" hangingPunct="1">
              <a:spcBef>
                <a:spcPts val="0"/>
              </a:spcBef>
              <a:spcAft>
                <a:spcPts val="0"/>
              </a:spcAft>
              <a:buFont typeface="Arial" panose="020B0604020202020204" pitchFamily="34" charset="0"/>
              <a:buChar char="•"/>
              <a:defRPr/>
            </a:pPr>
            <a:r>
              <a:rPr lang="en-US" dirty="0"/>
              <a:t>IHEs should take preventive measures to protect key documents and/or ensure alternative versions are available during and after an emergency, such as:</a:t>
            </a:r>
          </a:p>
          <a:p>
            <a:pPr marL="640018" lvl="1" indent="-174550" eaLnBrk="1" fontAlgn="auto" hangingPunct="1">
              <a:spcBef>
                <a:spcPts val="0"/>
              </a:spcBef>
              <a:spcAft>
                <a:spcPts val="0"/>
              </a:spcAft>
              <a:buFont typeface="Arial" panose="020B0604020202020204" pitchFamily="34" charset="0"/>
              <a:buChar char="•"/>
              <a:defRPr/>
            </a:pPr>
            <a:r>
              <a:rPr lang="en-US" dirty="0"/>
              <a:t>Create duplicate hard copies that are readily accessible by leadership and available in alternate locations.</a:t>
            </a:r>
          </a:p>
          <a:p>
            <a:pPr marL="640018" lvl="1" indent="-174550" eaLnBrk="1" fontAlgn="auto" hangingPunct="1">
              <a:spcBef>
                <a:spcPts val="0"/>
              </a:spcBef>
              <a:spcAft>
                <a:spcPts val="0"/>
              </a:spcAft>
              <a:buFont typeface="Arial" panose="020B0604020202020204" pitchFamily="34" charset="0"/>
              <a:buChar char="•"/>
              <a:defRPr/>
            </a:pPr>
            <a:r>
              <a:rPr lang="en-US" dirty="0"/>
              <a:t>Encourage professors to keep back-up copies of key planning materials, syllabi, and other vital records. </a:t>
            </a:r>
          </a:p>
          <a:p>
            <a:pPr marL="640018" lvl="1" indent="-174550" eaLnBrk="1" fontAlgn="auto" hangingPunct="1">
              <a:spcBef>
                <a:spcPts val="0"/>
              </a:spcBef>
              <a:spcAft>
                <a:spcPts val="0"/>
              </a:spcAft>
              <a:buFont typeface="Arial" panose="020B0604020202020204" pitchFamily="34" charset="0"/>
              <a:buChar char="•"/>
              <a:defRPr/>
            </a:pPr>
            <a:r>
              <a:rPr lang="en-US" dirty="0"/>
              <a:t>Mandate cloud storage of all pertinent institution records</a:t>
            </a:r>
          </a:p>
          <a:p>
            <a:pPr marL="640018" lvl="1" indent="-174550" eaLnBrk="1" fontAlgn="auto" hangingPunct="1">
              <a:spcBef>
                <a:spcPts val="0"/>
              </a:spcBef>
              <a:spcAft>
                <a:spcPts val="0"/>
              </a:spcAft>
              <a:buFont typeface="Arial" panose="020B0604020202020204" pitchFamily="34" charset="0"/>
              <a:buChar char="•"/>
              <a:defRPr/>
            </a:pPr>
            <a:r>
              <a:rPr lang="en-US" dirty="0"/>
              <a:t>Make advance provisions for emergency procurement procedures when establishing vendor contracts.</a:t>
            </a:r>
          </a:p>
          <a:p>
            <a:pPr marL="640018" lvl="1" indent="-174550" eaLnBrk="1" fontAlgn="auto" hangingPunct="1">
              <a:spcBef>
                <a:spcPts val="0"/>
              </a:spcBef>
              <a:spcAft>
                <a:spcPts val="0"/>
              </a:spcAft>
              <a:buFont typeface="Arial" panose="020B0604020202020204" pitchFamily="34" charset="0"/>
              <a:buChar char="•"/>
              <a:defRPr/>
            </a:pPr>
            <a:r>
              <a:rPr lang="en-US" dirty="0"/>
              <a:t>Conduct semi-annual tests to determine whether offsite information can be functional within 12-16 hours. </a:t>
            </a:r>
          </a:p>
          <a:p>
            <a:pPr eaLnBrk="1" fontAlgn="auto" hangingPunct="1">
              <a:spcBef>
                <a:spcPts val="0"/>
              </a:spcBef>
              <a:spcAft>
                <a:spcPts val="0"/>
              </a:spcAft>
              <a:defRPr/>
            </a:pPr>
            <a:endParaRPr lang="en-US" altLang="en-US" b="1" dirty="0">
              <a:solidFill>
                <a:srgbClr val="CC0000"/>
              </a:solidFill>
            </a:endParaRPr>
          </a:p>
          <a:p>
            <a:pPr eaLnBrk="1" fontAlgn="auto" hangingPunct="1">
              <a:spcBef>
                <a:spcPts val="0"/>
              </a:spcBef>
              <a:spcAft>
                <a:spcPts val="0"/>
              </a:spcAft>
              <a:defRPr/>
            </a:pPr>
            <a:r>
              <a:rPr lang="en-US" altLang="en-US" b="1" dirty="0">
                <a:solidFill>
                  <a:srgbClr val="CC0000"/>
                </a:solidFill>
              </a:rPr>
              <a:t>Question to Audience: How does your institution store vital records?</a:t>
            </a:r>
          </a:p>
          <a:p>
            <a:pPr>
              <a:defRPr/>
            </a:pPr>
            <a:endParaRPr lang="en-US"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56384" indent="-290917">
              <a:defRPr>
                <a:solidFill>
                  <a:schemeClr val="tx1"/>
                </a:solidFill>
                <a:latin typeface="Calibri" pitchFamily="34" charset="0"/>
                <a:cs typeface="Arial" pitchFamily="34" charset="0"/>
              </a:defRPr>
            </a:lvl2pPr>
            <a:lvl3pPr marL="1163668" indent="-232734">
              <a:defRPr>
                <a:solidFill>
                  <a:schemeClr val="tx1"/>
                </a:solidFill>
                <a:latin typeface="Calibri" pitchFamily="34" charset="0"/>
                <a:cs typeface="Arial" pitchFamily="34" charset="0"/>
              </a:defRPr>
            </a:lvl3pPr>
            <a:lvl4pPr marL="1629137" indent="-232734">
              <a:defRPr>
                <a:solidFill>
                  <a:schemeClr val="tx1"/>
                </a:solidFill>
                <a:latin typeface="Calibri" pitchFamily="34" charset="0"/>
                <a:cs typeface="Arial" pitchFamily="34" charset="0"/>
              </a:defRPr>
            </a:lvl4pPr>
            <a:lvl5pPr marL="2094603" indent="-232734">
              <a:defRPr>
                <a:solidFill>
                  <a:schemeClr val="tx1"/>
                </a:solidFill>
                <a:latin typeface="Calibri" pitchFamily="34" charset="0"/>
                <a:cs typeface="Arial" pitchFamily="34" charset="0"/>
              </a:defRPr>
            </a:lvl5pPr>
            <a:lvl6pPr marL="2560069" indent="-232734" defTabSz="465467" eaLnBrk="0" fontAlgn="base" hangingPunct="0">
              <a:spcBef>
                <a:spcPct val="0"/>
              </a:spcBef>
              <a:spcAft>
                <a:spcPct val="0"/>
              </a:spcAft>
              <a:defRPr>
                <a:solidFill>
                  <a:schemeClr val="tx1"/>
                </a:solidFill>
                <a:latin typeface="Calibri" pitchFamily="34" charset="0"/>
                <a:cs typeface="Arial" pitchFamily="34" charset="0"/>
              </a:defRPr>
            </a:lvl6pPr>
            <a:lvl7pPr marL="3025537" indent="-232734" defTabSz="465467" eaLnBrk="0" fontAlgn="base" hangingPunct="0">
              <a:spcBef>
                <a:spcPct val="0"/>
              </a:spcBef>
              <a:spcAft>
                <a:spcPct val="0"/>
              </a:spcAft>
              <a:defRPr>
                <a:solidFill>
                  <a:schemeClr val="tx1"/>
                </a:solidFill>
                <a:latin typeface="Calibri" pitchFamily="34" charset="0"/>
                <a:cs typeface="Arial" pitchFamily="34" charset="0"/>
              </a:defRPr>
            </a:lvl7pPr>
            <a:lvl8pPr marL="3491005" indent="-232734" defTabSz="465467" eaLnBrk="0" fontAlgn="base" hangingPunct="0">
              <a:spcBef>
                <a:spcPct val="0"/>
              </a:spcBef>
              <a:spcAft>
                <a:spcPct val="0"/>
              </a:spcAft>
              <a:defRPr>
                <a:solidFill>
                  <a:schemeClr val="tx1"/>
                </a:solidFill>
                <a:latin typeface="Calibri" pitchFamily="34" charset="0"/>
                <a:cs typeface="Arial" pitchFamily="34" charset="0"/>
              </a:defRPr>
            </a:lvl8pPr>
            <a:lvl9pPr marL="3956472" indent="-232734" defTabSz="465467" eaLnBrk="0" fontAlgn="base" hangingPunct="0">
              <a:spcBef>
                <a:spcPct val="0"/>
              </a:spcBef>
              <a:spcAft>
                <a:spcPct val="0"/>
              </a:spcAft>
              <a:defRPr>
                <a:solidFill>
                  <a:schemeClr val="tx1"/>
                </a:solidFill>
                <a:latin typeface="Calibri" pitchFamily="34" charset="0"/>
                <a:cs typeface="Arial" pitchFamily="34" charset="0"/>
              </a:defRPr>
            </a:lvl9pPr>
          </a:lstStyle>
          <a:p>
            <a:fld id="{492FF768-D91C-41FF-9CC3-7E4C2A36A4E6}" type="slidenum">
              <a:rPr lang="en-US" altLang="en-US" smtClean="0"/>
              <a:pPr/>
              <a:t>23</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1250" cy="3482975"/>
          </a:xfrm>
        </p:spPr>
      </p:sp>
      <p:sp>
        <p:nvSpPr>
          <p:cNvPr id="3" name="Notes Placeholder 2"/>
          <p:cNvSpPr>
            <a:spLocks noGrp="1"/>
          </p:cNvSpPr>
          <p:nvPr>
            <p:ph type="body" idx="1"/>
          </p:nvPr>
        </p:nvSpPr>
        <p:spPr/>
        <p:txBody>
          <a:bodyPr/>
          <a:lstStyle/>
          <a:p>
            <a:r>
              <a:rPr lang="en-US" dirty="0"/>
              <a:t>Work with Human Resources and the bargaining unit, if applicable, when designating staff as essential personnel. </a:t>
            </a:r>
          </a:p>
          <a:p>
            <a:endParaRPr lang="en-US" dirty="0"/>
          </a:p>
          <a:p>
            <a:r>
              <a:rPr lang="en-US" dirty="0"/>
              <a:t>Establish a compensation policy in advance for essential personnel. Will they receive extra compensation to work when others are sent home due to the campus closing. Will employees sent home during a campus closure be forced to use personal leave, or will they receive normal compensation? </a:t>
            </a:r>
          </a:p>
          <a:p>
            <a:endParaRPr lang="en-US" dirty="0"/>
          </a:p>
          <a:p>
            <a:r>
              <a:rPr lang="en-US" dirty="0"/>
              <a:t>Staff designated as essential personnel should understand their obligation to report to the campus or remain on campus in accordance with established guidelines. Some campuses have a time period when essential personnel are to either call in or report to campus.</a:t>
            </a:r>
          </a:p>
        </p:txBody>
      </p:sp>
      <p:sp>
        <p:nvSpPr>
          <p:cNvPr id="4" name="Slide Number Placeholder 3"/>
          <p:cNvSpPr>
            <a:spLocks noGrp="1"/>
          </p:cNvSpPr>
          <p:nvPr>
            <p:ph type="sldNum" sz="quarter" idx="5"/>
          </p:nvPr>
        </p:nvSpPr>
        <p:spPr/>
        <p:txBody>
          <a:bodyPr/>
          <a:lstStyle/>
          <a:p>
            <a:pPr>
              <a:defRPr/>
            </a:pPr>
            <a:fld id="{824784AE-0D3F-4FD1-BCBD-9FFA53B84D02}" type="slidenum">
              <a:rPr lang="en-US" altLang="en-US" smtClean="0"/>
              <a:pPr>
                <a:defRPr/>
              </a:pPr>
              <a:t>24</a:t>
            </a:fld>
            <a:endParaRPr lang="en-US" altLang="en-US"/>
          </a:p>
        </p:txBody>
      </p:sp>
    </p:spTree>
    <p:extLst>
      <p:ext uri="{BB962C8B-B14F-4D97-AF65-F5344CB8AC3E}">
        <p14:creationId xmlns:p14="http://schemas.microsoft.com/office/powerpoint/2010/main" val="1026214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06400" y="696913"/>
            <a:ext cx="61912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altLang="en-US" b="1" u="sng" dirty="0">
                <a:solidFill>
                  <a:srgbClr val="CC0000"/>
                </a:solidFill>
              </a:rPr>
              <a:t>Note to facilitator:</a:t>
            </a:r>
            <a:r>
              <a:rPr lang="en-US" altLang="en-US" dirty="0">
                <a:solidFill>
                  <a:srgbClr val="CC0000"/>
                </a:solidFill>
              </a:rPr>
              <a:t> </a:t>
            </a:r>
          </a:p>
          <a:p>
            <a:pPr eaLnBrk="1" fontAlgn="auto" hangingPunct="1">
              <a:spcBef>
                <a:spcPts val="0"/>
              </a:spcBef>
              <a:spcAft>
                <a:spcPts val="0"/>
              </a:spcAft>
              <a:defRPr/>
            </a:pPr>
            <a:r>
              <a:rPr lang="en-US" altLang="en-US" dirty="0">
                <a:solidFill>
                  <a:srgbClr val="CC0000"/>
                </a:solidFill>
              </a:rPr>
              <a:t>Ask participants the following questions: “How do you notify personnel of key personnel absences?” “</a:t>
            </a:r>
            <a:r>
              <a:rPr lang="en-US" altLang="en-US" dirty="0"/>
              <a:t>Does your institution practice orders of succession on a routine basis by putting out a memorandum when leadership is out of the area indicating the person who is acting in their place?”</a:t>
            </a:r>
          </a:p>
          <a:p>
            <a:pPr eaLnBrk="1" fontAlgn="auto" hangingPunct="1">
              <a:spcBef>
                <a:spcPts val="0"/>
              </a:spcBef>
              <a:spcAft>
                <a:spcPts val="0"/>
              </a:spcAft>
              <a:defRPr/>
            </a:pPr>
            <a:endParaRPr lang="en-US" altLang="en-US" dirty="0"/>
          </a:p>
          <a:p>
            <a:pPr marL="174550" indent="-174550" eaLnBrk="1" fontAlgn="auto" hangingPunct="1">
              <a:spcBef>
                <a:spcPts val="0"/>
              </a:spcBef>
              <a:spcAft>
                <a:spcPts val="0"/>
              </a:spcAft>
              <a:buFont typeface="Arial"/>
              <a:buChar char="•"/>
              <a:defRPr/>
            </a:pPr>
            <a:r>
              <a:rPr lang="en-US" altLang="en-US" dirty="0"/>
              <a:t>Knowing your staff’s abilities and key skills becomes critical when creating and implementing a COOP Annex.</a:t>
            </a:r>
          </a:p>
          <a:p>
            <a:pPr marL="174550" indent="-174550" eaLnBrk="1" fontAlgn="auto" hangingPunct="1">
              <a:spcBef>
                <a:spcPts val="0"/>
              </a:spcBef>
              <a:spcAft>
                <a:spcPts val="0"/>
              </a:spcAft>
              <a:buFont typeface="Arial"/>
              <a:buChar char="•"/>
              <a:defRPr/>
            </a:pPr>
            <a:endParaRPr lang="en-US" altLang="en-US" dirty="0"/>
          </a:p>
          <a:p>
            <a:pPr marL="174550" indent="-174550" eaLnBrk="1" fontAlgn="auto" hangingPunct="1">
              <a:spcBef>
                <a:spcPts val="0"/>
              </a:spcBef>
              <a:spcAft>
                <a:spcPts val="0"/>
              </a:spcAft>
              <a:buFont typeface="Arial"/>
              <a:buChar char="•"/>
              <a:defRPr/>
            </a:pPr>
            <a:r>
              <a:rPr lang="en-US" altLang="en-US" dirty="0"/>
              <a:t>Review human capital policies and union contracts for reassignment potential for declared emergencies.</a:t>
            </a:r>
          </a:p>
          <a:p>
            <a:pPr eaLnBrk="1" fontAlgn="auto" hangingPunct="1">
              <a:spcBef>
                <a:spcPts val="0"/>
              </a:spcBef>
              <a:spcAft>
                <a:spcPts val="0"/>
              </a:spcAft>
              <a:defRPr/>
            </a:pPr>
            <a:endParaRPr lang="en-US" altLang="en-US" dirty="0"/>
          </a:p>
          <a:p>
            <a:pPr marL="174550" indent="-174550" eaLnBrk="1" fontAlgn="auto" hangingPunct="1">
              <a:spcBef>
                <a:spcPts val="0"/>
              </a:spcBef>
              <a:spcAft>
                <a:spcPts val="0"/>
              </a:spcAft>
              <a:buFont typeface="Arial"/>
              <a:buChar char="•"/>
              <a:defRPr/>
            </a:pPr>
            <a:r>
              <a:rPr lang="en-US" altLang="en-US" b="1" dirty="0"/>
              <a:t>Presenter may offer real-life examples of reassignment of personnel from nonessential functions.</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384" indent="-290917">
              <a:spcBef>
                <a:spcPct val="30000"/>
              </a:spcBef>
              <a:defRPr sz="1200">
                <a:solidFill>
                  <a:schemeClr val="tx1"/>
                </a:solidFill>
                <a:latin typeface="Calibri" pitchFamily="34" charset="0"/>
              </a:defRPr>
            </a:lvl2pPr>
            <a:lvl3pPr marL="1163668" indent="-232734">
              <a:spcBef>
                <a:spcPct val="30000"/>
              </a:spcBef>
              <a:defRPr sz="1200">
                <a:solidFill>
                  <a:schemeClr val="tx1"/>
                </a:solidFill>
                <a:latin typeface="Calibri" pitchFamily="34" charset="0"/>
              </a:defRPr>
            </a:lvl3pPr>
            <a:lvl4pPr marL="1629137" indent="-232734">
              <a:spcBef>
                <a:spcPct val="30000"/>
              </a:spcBef>
              <a:defRPr sz="1200">
                <a:solidFill>
                  <a:schemeClr val="tx1"/>
                </a:solidFill>
                <a:latin typeface="Calibri" pitchFamily="34" charset="0"/>
              </a:defRPr>
            </a:lvl4pPr>
            <a:lvl5pPr marL="2094603" indent="-232734">
              <a:spcBef>
                <a:spcPct val="30000"/>
              </a:spcBef>
              <a:defRPr sz="1200">
                <a:solidFill>
                  <a:schemeClr val="tx1"/>
                </a:solidFill>
                <a:latin typeface="Calibri" pitchFamily="34" charset="0"/>
              </a:defRPr>
            </a:lvl5pPr>
            <a:lvl6pPr marL="2560069" indent="-232734" defTabSz="465467" eaLnBrk="0" fontAlgn="base" hangingPunct="0">
              <a:spcBef>
                <a:spcPct val="30000"/>
              </a:spcBef>
              <a:spcAft>
                <a:spcPct val="0"/>
              </a:spcAft>
              <a:defRPr sz="1200">
                <a:solidFill>
                  <a:schemeClr val="tx1"/>
                </a:solidFill>
                <a:latin typeface="Calibri" pitchFamily="34" charset="0"/>
              </a:defRPr>
            </a:lvl6pPr>
            <a:lvl7pPr marL="3025537" indent="-232734" defTabSz="465467" eaLnBrk="0" fontAlgn="base" hangingPunct="0">
              <a:spcBef>
                <a:spcPct val="30000"/>
              </a:spcBef>
              <a:spcAft>
                <a:spcPct val="0"/>
              </a:spcAft>
              <a:defRPr sz="1200">
                <a:solidFill>
                  <a:schemeClr val="tx1"/>
                </a:solidFill>
                <a:latin typeface="Calibri" pitchFamily="34" charset="0"/>
              </a:defRPr>
            </a:lvl7pPr>
            <a:lvl8pPr marL="3491005" indent="-232734" defTabSz="465467" eaLnBrk="0" fontAlgn="base" hangingPunct="0">
              <a:spcBef>
                <a:spcPct val="30000"/>
              </a:spcBef>
              <a:spcAft>
                <a:spcPct val="0"/>
              </a:spcAft>
              <a:defRPr sz="1200">
                <a:solidFill>
                  <a:schemeClr val="tx1"/>
                </a:solidFill>
                <a:latin typeface="Calibri" pitchFamily="34" charset="0"/>
              </a:defRPr>
            </a:lvl8pPr>
            <a:lvl9pPr marL="3956472" indent="-232734" defTabSz="465467" eaLnBrk="0" fontAlgn="base" hangingPunct="0">
              <a:spcBef>
                <a:spcPct val="30000"/>
              </a:spcBef>
              <a:spcAft>
                <a:spcPct val="0"/>
              </a:spcAft>
              <a:defRPr sz="1200">
                <a:solidFill>
                  <a:schemeClr val="tx1"/>
                </a:solidFill>
                <a:latin typeface="Calibri" pitchFamily="34" charset="0"/>
              </a:defRPr>
            </a:lvl9pPr>
          </a:lstStyle>
          <a:p>
            <a:pPr>
              <a:spcBef>
                <a:spcPct val="0"/>
              </a:spcBef>
            </a:pPr>
            <a:fld id="{4238A28E-C49B-41DC-881D-0AC940D01EFD}" type="slidenum">
              <a:rPr lang="en-US" altLang="en-US" smtClean="0"/>
              <a:pPr>
                <a:spcBef>
                  <a:spcPct val="0"/>
                </a:spcBef>
              </a:pPr>
              <a:t>25</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406400" y="696913"/>
            <a:ext cx="61912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p:txBody>
          <a:bodyPr wrap="square" numCol="1" anchor="t" anchorCtr="0" compatLnSpc="1">
            <a:prstTxWarp prst="textNoShape">
              <a:avLst/>
            </a:prstTxWarp>
          </a:bodyPr>
          <a:lstStyle/>
          <a:p>
            <a:pPr marL="174550" indent="-174550" eaLnBrk="1" hangingPunct="1">
              <a:spcBef>
                <a:spcPct val="0"/>
              </a:spcBef>
              <a:buFontTx/>
              <a:buChar char="•"/>
              <a:defRPr/>
            </a:pPr>
            <a:r>
              <a:rPr lang="en-US" altLang="en-US" dirty="0"/>
              <a:t>Specific procedures provide all employees with information and expectations.</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384" indent="-290917">
              <a:spcBef>
                <a:spcPct val="30000"/>
              </a:spcBef>
              <a:defRPr sz="1200">
                <a:solidFill>
                  <a:schemeClr val="tx1"/>
                </a:solidFill>
                <a:latin typeface="Calibri" pitchFamily="34" charset="0"/>
              </a:defRPr>
            </a:lvl2pPr>
            <a:lvl3pPr marL="1163668" indent="-232734">
              <a:spcBef>
                <a:spcPct val="30000"/>
              </a:spcBef>
              <a:defRPr sz="1200">
                <a:solidFill>
                  <a:schemeClr val="tx1"/>
                </a:solidFill>
                <a:latin typeface="Calibri" pitchFamily="34" charset="0"/>
              </a:defRPr>
            </a:lvl3pPr>
            <a:lvl4pPr marL="1629137" indent="-232734">
              <a:spcBef>
                <a:spcPct val="30000"/>
              </a:spcBef>
              <a:defRPr sz="1200">
                <a:solidFill>
                  <a:schemeClr val="tx1"/>
                </a:solidFill>
                <a:latin typeface="Calibri" pitchFamily="34" charset="0"/>
              </a:defRPr>
            </a:lvl4pPr>
            <a:lvl5pPr marL="2094603" indent="-232734">
              <a:spcBef>
                <a:spcPct val="30000"/>
              </a:spcBef>
              <a:defRPr sz="1200">
                <a:solidFill>
                  <a:schemeClr val="tx1"/>
                </a:solidFill>
                <a:latin typeface="Calibri" pitchFamily="34" charset="0"/>
              </a:defRPr>
            </a:lvl5pPr>
            <a:lvl6pPr marL="2560069" indent="-232734" defTabSz="465467" eaLnBrk="0" fontAlgn="base" hangingPunct="0">
              <a:spcBef>
                <a:spcPct val="30000"/>
              </a:spcBef>
              <a:spcAft>
                <a:spcPct val="0"/>
              </a:spcAft>
              <a:defRPr sz="1200">
                <a:solidFill>
                  <a:schemeClr val="tx1"/>
                </a:solidFill>
                <a:latin typeface="Calibri" pitchFamily="34" charset="0"/>
              </a:defRPr>
            </a:lvl6pPr>
            <a:lvl7pPr marL="3025537" indent="-232734" defTabSz="465467" eaLnBrk="0" fontAlgn="base" hangingPunct="0">
              <a:spcBef>
                <a:spcPct val="30000"/>
              </a:spcBef>
              <a:spcAft>
                <a:spcPct val="0"/>
              </a:spcAft>
              <a:defRPr sz="1200">
                <a:solidFill>
                  <a:schemeClr val="tx1"/>
                </a:solidFill>
                <a:latin typeface="Calibri" pitchFamily="34" charset="0"/>
              </a:defRPr>
            </a:lvl7pPr>
            <a:lvl8pPr marL="3491005" indent="-232734" defTabSz="465467" eaLnBrk="0" fontAlgn="base" hangingPunct="0">
              <a:spcBef>
                <a:spcPct val="30000"/>
              </a:spcBef>
              <a:spcAft>
                <a:spcPct val="0"/>
              </a:spcAft>
              <a:defRPr sz="1200">
                <a:solidFill>
                  <a:schemeClr val="tx1"/>
                </a:solidFill>
                <a:latin typeface="Calibri" pitchFamily="34" charset="0"/>
              </a:defRPr>
            </a:lvl8pPr>
            <a:lvl9pPr marL="3956472" indent="-232734" defTabSz="465467" eaLnBrk="0" fontAlgn="base" hangingPunct="0">
              <a:spcBef>
                <a:spcPct val="30000"/>
              </a:spcBef>
              <a:spcAft>
                <a:spcPct val="0"/>
              </a:spcAft>
              <a:defRPr sz="1200">
                <a:solidFill>
                  <a:schemeClr val="tx1"/>
                </a:solidFill>
                <a:latin typeface="Calibri" pitchFamily="34" charset="0"/>
              </a:defRPr>
            </a:lvl9pPr>
          </a:lstStyle>
          <a:p>
            <a:pPr>
              <a:spcBef>
                <a:spcPct val="0"/>
              </a:spcBef>
            </a:pPr>
            <a:fld id="{B7C6EDF4-7101-4BC3-8FD0-23169700AD90}" type="slidenum">
              <a:rPr lang="en-US" altLang="en-US" smtClean="0"/>
              <a:pPr>
                <a:spcBef>
                  <a:spcPct val="0"/>
                </a:spcBef>
              </a:pPr>
              <a:t>26</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406400" y="696913"/>
            <a:ext cx="61912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550" indent="-174550" eaLnBrk="1" hangingPunct="1">
              <a:buFontTx/>
              <a:buChar char="•"/>
            </a:pPr>
            <a:r>
              <a:rPr lang="en-US" altLang="en-US"/>
              <a:t>Ensure staff have advanced training regarding their assigned essential functions</a:t>
            </a:r>
          </a:p>
          <a:p>
            <a:pPr marL="640018" lvl="1" indent="-174550" eaLnBrk="1" hangingPunct="1">
              <a:buFontTx/>
              <a:buChar char="•"/>
            </a:pPr>
            <a:r>
              <a:rPr lang="en-US" altLang="en-US"/>
              <a:t>Train staff with “essential function” responsibilities in advance. </a:t>
            </a:r>
          </a:p>
          <a:p>
            <a:pPr marL="640018" lvl="1" indent="-174550" eaLnBrk="1" hangingPunct="1">
              <a:buFontTx/>
              <a:buChar char="•"/>
            </a:pPr>
            <a:r>
              <a:rPr lang="en-US" altLang="en-US"/>
              <a:t>After activating a COOP Annex, keep all staff informed about expectations for work, such as when they may be returning to work or how to support work efforts from home.</a:t>
            </a:r>
          </a:p>
          <a:p>
            <a:pPr marL="640018" lvl="1" indent="-174550" eaLnBrk="1" hangingPunct="1">
              <a:buFontTx/>
              <a:buChar char="•"/>
            </a:pPr>
            <a:r>
              <a:rPr lang="en-US" altLang="en-US"/>
              <a:t>Leadership must account for all staff. Management is responsible for knowing the location and status of all staff.</a:t>
            </a:r>
          </a:p>
          <a:p>
            <a:pPr marL="640018" lvl="1" indent="-174550" eaLnBrk="1" hangingPunct="1">
              <a:buFontTx/>
              <a:buChar char="•"/>
            </a:pPr>
            <a:r>
              <a:rPr lang="en-US" altLang="en-US"/>
              <a:t>Convey clear expectations of employees before and during an incident.</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384" indent="-290917">
              <a:spcBef>
                <a:spcPct val="30000"/>
              </a:spcBef>
              <a:defRPr sz="1200">
                <a:solidFill>
                  <a:schemeClr val="tx1"/>
                </a:solidFill>
                <a:latin typeface="Calibri" pitchFamily="34" charset="0"/>
              </a:defRPr>
            </a:lvl2pPr>
            <a:lvl3pPr marL="1163668" indent="-232734">
              <a:spcBef>
                <a:spcPct val="30000"/>
              </a:spcBef>
              <a:defRPr sz="1200">
                <a:solidFill>
                  <a:schemeClr val="tx1"/>
                </a:solidFill>
                <a:latin typeface="Calibri" pitchFamily="34" charset="0"/>
              </a:defRPr>
            </a:lvl3pPr>
            <a:lvl4pPr marL="1629137" indent="-232734">
              <a:spcBef>
                <a:spcPct val="30000"/>
              </a:spcBef>
              <a:defRPr sz="1200">
                <a:solidFill>
                  <a:schemeClr val="tx1"/>
                </a:solidFill>
                <a:latin typeface="Calibri" pitchFamily="34" charset="0"/>
              </a:defRPr>
            </a:lvl4pPr>
            <a:lvl5pPr marL="2094603" indent="-232734">
              <a:spcBef>
                <a:spcPct val="30000"/>
              </a:spcBef>
              <a:defRPr sz="1200">
                <a:solidFill>
                  <a:schemeClr val="tx1"/>
                </a:solidFill>
                <a:latin typeface="Calibri" pitchFamily="34" charset="0"/>
              </a:defRPr>
            </a:lvl5pPr>
            <a:lvl6pPr marL="2560069" indent="-232734" defTabSz="465467" eaLnBrk="0" fontAlgn="base" hangingPunct="0">
              <a:spcBef>
                <a:spcPct val="30000"/>
              </a:spcBef>
              <a:spcAft>
                <a:spcPct val="0"/>
              </a:spcAft>
              <a:defRPr sz="1200">
                <a:solidFill>
                  <a:schemeClr val="tx1"/>
                </a:solidFill>
                <a:latin typeface="Calibri" pitchFamily="34" charset="0"/>
              </a:defRPr>
            </a:lvl6pPr>
            <a:lvl7pPr marL="3025537" indent="-232734" defTabSz="465467" eaLnBrk="0" fontAlgn="base" hangingPunct="0">
              <a:spcBef>
                <a:spcPct val="30000"/>
              </a:spcBef>
              <a:spcAft>
                <a:spcPct val="0"/>
              </a:spcAft>
              <a:defRPr sz="1200">
                <a:solidFill>
                  <a:schemeClr val="tx1"/>
                </a:solidFill>
                <a:latin typeface="Calibri" pitchFamily="34" charset="0"/>
              </a:defRPr>
            </a:lvl7pPr>
            <a:lvl8pPr marL="3491005" indent="-232734" defTabSz="465467" eaLnBrk="0" fontAlgn="base" hangingPunct="0">
              <a:spcBef>
                <a:spcPct val="30000"/>
              </a:spcBef>
              <a:spcAft>
                <a:spcPct val="0"/>
              </a:spcAft>
              <a:defRPr sz="1200">
                <a:solidFill>
                  <a:schemeClr val="tx1"/>
                </a:solidFill>
                <a:latin typeface="Calibri" pitchFamily="34" charset="0"/>
              </a:defRPr>
            </a:lvl8pPr>
            <a:lvl9pPr marL="3956472" indent="-232734" defTabSz="465467" eaLnBrk="0" fontAlgn="base" hangingPunct="0">
              <a:spcBef>
                <a:spcPct val="30000"/>
              </a:spcBef>
              <a:spcAft>
                <a:spcPct val="0"/>
              </a:spcAft>
              <a:defRPr sz="1200">
                <a:solidFill>
                  <a:schemeClr val="tx1"/>
                </a:solidFill>
                <a:latin typeface="Calibri" pitchFamily="34" charset="0"/>
              </a:defRPr>
            </a:lvl9pPr>
          </a:lstStyle>
          <a:p>
            <a:pPr>
              <a:spcBef>
                <a:spcPct val="0"/>
              </a:spcBef>
            </a:pPr>
            <a:fld id="{1DA793E4-BE94-4F75-B6A3-C1EFABA7DDC6}" type="slidenum">
              <a:rPr lang="en-US" altLang="en-US" smtClean="0"/>
              <a:pPr>
                <a:spcBef>
                  <a:spcPct val="0"/>
                </a:spcBef>
              </a:pPr>
              <a:t>27</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406400" y="696913"/>
            <a:ext cx="61912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p:txBody>
          <a:bodyPr wrap="square" numCol="1" anchor="t" anchorCtr="0" compatLnSpc="1">
            <a:prstTxWarp prst="textNoShape">
              <a:avLst/>
            </a:prstTxWarp>
          </a:bodyPr>
          <a:lstStyle/>
          <a:p>
            <a:pPr marL="174550" indent="-174550" eaLnBrk="1" hangingPunct="1">
              <a:buFontTx/>
              <a:buChar char="•"/>
              <a:defRPr/>
            </a:pPr>
            <a:r>
              <a:rPr lang="en-US" altLang="en-US" dirty="0"/>
              <a:t>Per the Federal Emergency Management Agency, devolution planning supports overall continuity of operations</a:t>
            </a:r>
            <a:r>
              <a:rPr lang="en-US" altLang="en-US" b="1" dirty="0"/>
              <a:t> </a:t>
            </a:r>
            <a:r>
              <a:rPr lang="en-US" altLang="en-US" dirty="0"/>
              <a:t>planning, and provides procedures, guidance, and organizational structure to ensure the continuation of essential functions in the event that the primary operating facility is incapacitated and that personnel are unavailable or incapable of deploying. In this situation, management, leadership responsibility, and essential functions will devolve to the designated devolution of operations sites, along with several other satellite and subcomponent offices.</a:t>
            </a:r>
          </a:p>
          <a:p>
            <a:pPr eaLnBrk="1" hangingPunct="1">
              <a:defRPr/>
            </a:pPr>
            <a:r>
              <a:rPr lang="en-US" altLang="en-US" dirty="0"/>
              <a:t> </a:t>
            </a:r>
          </a:p>
          <a:p>
            <a:pPr marL="174550" indent="-174550" eaLnBrk="1" hangingPunct="1">
              <a:spcBef>
                <a:spcPct val="0"/>
              </a:spcBef>
              <a:buFontTx/>
              <a:buChar char="•"/>
              <a:defRPr/>
            </a:pPr>
            <a:r>
              <a:rPr lang="en-US" altLang="en-US" dirty="0"/>
              <a:t>Devolution of control and direction is the transfer from an agency’s primary operating staff and facility to other employees and facilities for an extended period of time. Devolution involves:</a:t>
            </a:r>
          </a:p>
          <a:p>
            <a:pPr eaLnBrk="1" hangingPunct="1">
              <a:spcBef>
                <a:spcPct val="0"/>
              </a:spcBef>
              <a:defRPr/>
            </a:pPr>
            <a:endParaRPr lang="en-US" altLang="en-US" dirty="0"/>
          </a:p>
          <a:p>
            <a:pPr marL="640018" lvl="1" indent="-174550" eaLnBrk="1" hangingPunct="1">
              <a:spcBef>
                <a:spcPct val="0"/>
              </a:spcBef>
              <a:buFont typeface="Courier New" panose="02070309020205020404" pitchFamily="49" charset="0"/>
              <a:buChar char="o"/>
              <a:defRPr/>
            </a:pPr>
            <a:r>
              <a:rPr lang="en-US" altLang="en-US" dirty="0"/>
              <a:t>The capability to transfer statutory authority and responsibility for essential functions.</a:t>
            </a:r>
          </a:p>
          <a:p>
            <a:pPr marL="640018" lvl="1" indent="-174550" eaLnBrk="1" hangingPunct="1">
              <a:spcBef>
                <a:spcPct val="0"/>
              </a:spcBef>
              <a:buFont typeface="Courier New" panose="02070309020205020404" pitchFamily="49" charset="0"/>
              <a:buChar char="o"/>
              <a:defRPr/>
            </a:pPr>
            <a:r>
              <a:rPr lang="en-US" altLang="en-US" dirty="0"/>
              <a:t>A way of ensuring a COOP capability in the event COOP personnel are unable to perform their mission or if the continuity facility is unavailable to support it.</a:t>
            </a:r>
          </a:p>
          <a:p>
            <a:pPr lvl="1" eaLnBrk="1" hangingPunct="1">
              <a:spcBef>
                <a:spcPct val="0"/>
              </a:spcBef>
              <a:defRPr/>
            </a:pPr>
            <a:endParaRPr lang="en-US" altLang="en-US" dirty="0"/>
          </a:p>
          <a:p>
            <a:pPr marL="174550" indent="-174550" eaLnBrk="1" hangingPunct="1">
              <a:spcBef>
                <a:spcPct val="0"/>
              </a:spcBef>
              <a:buFontTx/>
              <a:buChar char="•"/>
              <a:defRPr/>
            </a:pPr>
            <a:r>
              <a:rPr lang="en-US" altLang="en-US" dirty="0"/>
              <a:t>It must be clear who will order the devolution and under what conditions. Minimum staffing and key personnel must be identified for determining the “tipping point” for performance of essential functions (i.e., the number of staff necessary for any continued adequate operations). It is important to know how many people you need to perform any given function.</a:t>
            </a:r>
          </a:p>
          <a:p>
            <a:pPr eaLnBrk="1" hangingPunct="1">
              <a:spcBef>
                <a:spcPct val="0"/>
              </a:spcBef>
              <a:defRPr/>
            </a:pPr>
            <a:endParaRPr lang="en-US" altLang="en-US" dirty="0"/>
          </a:p>
          <a:p>
            <a:pPr marL="174550" indent="-174550" eaLnBrk="1" hangingPunct="1">
              <a:spcBef>
                <a:spcPct val="0"/>
              </a:spcBef>
              <a:buFontTx/>
              <a:buChar char="•"/>
              <a:defRPr/>
            </a:pPr>
            <a:r>
              <a:rPr lang="en-US" altLang="en-US" dirty="0"/>
              <a:t>A good example of a devolution involved Tulane University School of Medicine in the aftermath of Hurricane Katrina. The medical school devolved its 620 medical students and 526 house officers for eight (8) months to four (4) medical schools in Texas. The medical schools took over the following functions:</a:t>
            </a:r>
          </a:p>
          <a:p>
            <a:pPr marL="631704" lvl="1" indent="-174550" eaLnBrk="1" hangingPunct="1">
              <a:spcBef>
                <a:spcPct val="0"/>
              </a:spcBef>
              <a:buFontTx/>
              <a:buChar char="•"/>
              <a:defRPr/>
            </a:pPr>
            <a:r>
              <a:rPr lang="en-US" altLang="en-US" dirty="0"/>
              <a:t>Finding lodging for the students and some staff.</a:t>
            </a:r>
          </a:p>
          <a:p>
            <a:pPr marL="631704" lvl="1" indent="-174550" eaLnBrk="1" hangingPunct="1">
              <a:spcBef>
                <a:spcPct val="0"/>
              </a:spcBef>
              <a:buFontTx/>
              <a:buChar char="•"/>
              <a:defRPr/>
            </a:pPr>
            <a:r>
              <a:rPr lang="en-US" altLang="en-US" dirty="0"/>
              <a:t>Obtaining academic records</a:t>
            </a:r>
          </a:p>
          <a:p>
            <a:pPr marL="631704" lvl="1" indent="-174550" eaLnBrk="1" hangingPunct="1">
              <a:spcBef>
                <a:spcPct val="0"/>
              </a:spcBef>
              <a:buFontTx/>
              <a:buChar char="•"/>
              <a:defRPr/>
            </a:pPr>
            <a:r>
              <a:rPr lang="en-US" altLang="en-US" dirty="0"/>
              <a:t>Providing financial aid and counseling</a:t>
            </a:r>
          </a:p>
          <a:p>
            <a:pPr marL="631704" lvl="1" indent="-174550" eaLnBrk="1" hangingPunct="1">
              <a:spcBef>
                <a:spcPct val="0"/>
              </a:spcBef>
              <a:buFontTx/>
              <a:buChar char="•"/>
              <a:defRPr/>
            </a:pPr>
            <a:r>
              <a:rPr lang="en-US" altLang="en-US" dirty="0"/>
              <a:t>Providing instruction</a:t>
            </a:r>
          </a:p>
          <a:p>
            <a:pPr marL="631704" lvl="1" indent="-174550" eaLnBrk="1" hangingPunct="1">
              <a:spcBef>
                <a:spcPct val="0"/>
              </a:spcBef>
              <a:buFontTx/>
              <a:buChar char="•"/>
              <a:defRPr/>
            </a:pPr>
            <a:r>
              <a:rPr lang="en-US" altLang="en-US" dirty="0"/>
              <a:t>Overseeing enrollment for the upcoming school year</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384" indent="-290917">
              <a:spcBef>
                <a:spcPct val="30000"/>
              </a:spcBef>
              <a:defRPr sz="1200">
                <a:solidFill>
                  <a:schemeClr val="tx1"/>
                </a:solidFill>
                <a:latin typeface="Calibri" pitchFamily="34" charset="0"/>
              </a:defRPr>
            </a:lvl2pPr>
            <a:lvl3pPr marL="1163668" indent="-232734">
              <a:spcBef>
                <a:spcPct val="30000"/>
              </a:spcBef>
              <a:defRPr sz="1200">
                <a:solidFill>
                  <a:schemeClr val="tx1"/>
                </a:solidFill>
                <a:latin typeface="Calibri" pitchFamily="34" charset="0"/>
              </a:defRPr>
            </a:lvl3pPr>
            <a:lvl4pPr marL="1629137" indent="-232734">
              <a:spcBef>
                <a:spcPct val="30000"/>
              </a:spcBef>
              <a:defRPr sz="1200">
                <a:solidFill>
                  <a:schemeClr val="tx1"/>
                </a:solidFill>
                <a:latin typeface="Calibri" pitchFamily="34" charset="0"/>
              </a:defRPr>
            </a:lvl4pPr>
            <a:lvl5pPr marL="2094603" indent="-232734">
              <a:spcBef>
                <a:spcPct val="30000"/>
              </a:spcBef>
              <a:defRPr sz="1200">
                <a:solidFill>
                  <a:schemeClr val="tx1"/>
                </a:solidFill>
                <a:latin typeface="Calibri" pitchFamily="34" charset="0"/>
              </a:defRPr>
            </a:lvl5pPr>
            <a:lvl6pPr marL="2560069" indent="-232734" defTabSz="465467" eaLnBrk="0" fontAlgn="base" hangingPunct="0">
              <a:spcBef>
                <a:spcPct val="30000"/>
              </a:spcBef>
              <a:spcAft>
                <a:spcPct val="0"/>
              </a:spcAft>
              <a:defRPr sz="1200">
                <a:solidFill>
                  <a:schemeClr val="tx1"/>
                </a:solidFill>
                <a:latin typeface="Calibri" pitchFamily="34" charset="0"/>
              </a:defRPr>
            </a:lvl6pPr>
            <a:lvl7pPr marL="3025537" indent="-232734" defTabSz="465467" eaLnBrk="0" fontAlgn="base" hangingPunct="0">
              <a:spcBef>
                <a:spcPct val="30000"/>
              </a:spcBef>
              <a:spcAft>
                <a:spcPct val="0"/>
              </a:spcAft>
              <a:defRPr sz="1200">
                <a:solidFill>
                  <a:schemeClr val="tx1"/>
                </a:solidFill>
                <a:latin typeface="Calibri" pitchFamily="34" charset="0"/>
              </a:defRPr>
            </a:lvl7pPr>
            <a:lvl8pPr marL="3491005" indent="-232734" defTabSz="465467" eaLnBrk="0" fontAlgn="base" hangingPunct="0">
              <a:spcBef>
                <a:spcPct val="30000"/>
              </a:spcBef>
              <a:spcAft>
                <a:spcPct val="0"/>
              </a:spcAft>
              <a:defRPr sz="1200">
                <a:solidFill>
                  <a:schemeClr val="tx1"/>
                </a:solidFill>
                <a:latin typeface="Calibri" pitchFamily="34" charset="0"/>
              </a:defRPr>
            </a:lvl8pPr>
            <a:lvl9pPr marL="3956472" indent="-232734" defTabSz="465467" eaLnBrk="0" fontAlgn="base" hangingPunct="0">
              <a:spcBef>
                <a:spcPct val="30000"/>
              </a:spcBef>
              <a:spcAft>
                <a:spcPct val="0"/>
              </a:spcAft>
              <a:defRPr sz="1200">
                <a:solidFill>
                  <a:schemeClr val="tx1"/>
                </a:solidFill>
                <a:latin typeface="Calibri" pitchFamily="34" charset="0"/>
              </a:defRPr>
            </a:lvl9pPr>
          </a:lstStyle>
          <a:p>
            <a:pPr>
              <a:spcBef>
                <a:spcPct val="0"/>
              </a:spcBef>
            </a:pPr>
            <a:fld id="{E9D88FDA-5886-4AD5-9C1A-F87CCF7CB5DA}" type="slidenum">
              <a:rPr lang="en-US" altLang="en-US" smtClean="0"/>
              <a:pPr>
                <a:spcBef>
                  <a:spcPct val="0"/>
                </a:spcBef>
              </a:pPr>
              <a:t>28</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406400" y="696913"/>
            <a:ext cx="61912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Reconstitution is the process for an IHE to resume normal operations. This process can be very complex.</a:t>
            </a:r>
          </a:p>
          <a:p>
            <a:pPr eaLnBrk="1" fontAlgn="auto" hangingPunct="1">
              <a:spcBef>
                <a:spcPts val="0"/>
              </a:spcBef>
              <a:spcAft>
                <a:spcPts val="0"/>
              </a:spcAft>
              <a:defRPr/>
            </a:pPr>
            <a:endParaRPr lang="en-US" dirty="0"/>
          </a:p>
          <a:p>
            <a:pPr marL="174550" indent="-174550" eaLnBrk="1" fontAlgn="auto" hangingPunct="1">
              <a:spcBef>
                <a:spcPts val="0"/>
              </a:spcBef>
              <a:spcAft>
                <a:spcPts val="0"/>
              </a:spcAft>
              <a:buFont typeface="Arial"/>
              <a:buChar char="•"/>
              <a:defRPr/>
            </a:pPr>
            <a:r>
              <a:rPr lang="en-US" altLang="en-US" dirty="0"/>
              <a:t>It must be identified and outlined in a plan.</a:t>
            </a:r>
          </a:p>
          <a:p>
            <a:pPr marL="174550" indent="-174550" eaLnBrk="1" fontAlgn="auto" hangingPunct="1">
              <a:spcBef>
                <a:spcPts val="0"/>
              </a:spcBef>
              <a:spcAft>
                <a:spcPts val="0"/>
              </a:spcAft>
              <a:buFont typeface="Arial"/>
              <a:buChar char="•"/>
              <a:defRPr/>
            </a:pPr>
            <a:r>
              <a:rPr lang="en-US" altLang="en-US" dirty="0"/>
              <a:t>It can be implemented from the original or a replacement primary operating facility.</a:t>
            </a:r>
          </a:p>
          <a:p>
            <a:pPr marL="174550" indent="-174550" eaLnBrk="1" fontAlgn="auto" hangingPunct="1">
              <a:spcBef>
                <a:spcPts val="0"/>
              </a:spcBef>
              <a:spcAft>
                <a:spcPts val="0"/>
              </a:spcAft>
              <a:buFont typeface="Arial"/>
              <a:buChar char="•"/>
              <a:defRPr/>
            </a:pPr>
            <a:r>
              <a:rPr lang="en-US" altLang="en-US" dirty="0"/>
              <a:t>Reconstitution folds into recovery efforts. </a:t>
            </a:r>
          </a:p>
          <a:p>
            <a:pPr marL="174550" indent="-174550" eaLnBrk="1" fontAlgn="auto" hangingPunct="1">
              <a:spcBef>
                <a:spcPts val="0"/>
              </a:spcBef>
              <a:spcAft>
                <a:spcPts val="0"/>
              </a:spcAft>
              <a:buFont typeface="Arial"/>
              <a:buChar char="•"/>
              <a:defRPr/>
            </a:pPr>
            <a:r>
              <a:rPr lang="en-US" altLang="en-US" dirty="0"/>
              <a:t>The COOP Annex should be developed to effectively re-implement general operations in a timely and pre-designated manner.</a:t>
            </a:r>
          </a:p>
          <a:p>
            <a:pPr marL="174550" indent="-174550" eaLnBrk="1" fontAlgn="auto" hangingPunct="1">
              <a:spcBef>
                <a:spcPts val="0"/>
              </a:spcBef>
              <a:spcAft>
                <a:spcPts val="0"/>
              </a:spcAft>
              <a:buFont typeface="Arial"/>
              <a:buChar char="•"/>
              <a:defRPr/>
            </a:pPr>
            <a:r>
              <a:rPr lang="en-US" altLang="en-US" dirty="0"/>
              <a:t>Again, knowing what it takes, in terms of resources, to return to normalcy is paramount to COOP success.</a:t>
            </a:r>
          </a:p>
          <a:p>
            <a:pPr eaLnBrk="1" fontAlgn="auto" hangingPunct="1">
              <a:spcBef>
                <a:spcPts val="0"/>
              </a:spcBef>
              <a:spcAft>
                <a:spcPts val="0"/>
              </a:spcAft>
              <a:defRPr/>
            </a:pPr>
            <a:endParaRPr lang="en-US" altLang="en-US" b="1" dirty="0"/>
          </a:p>
          <a:p>
            <a:pPr eaLnBrk="1" fontAlgn="auto" hangingPunct="1">
              <a:spcBef>
                <a:spcPts val="0"/>
              </a:spcBef>
              <a:spcAft>
                <a:spcPts val="0"/>
              </a:spcAft>
              <a:defRPr/>
            </a:pPr>
            <a:endParaRPr lang="en-US" dirty="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384" indent="-290917">
              <a:spcBef>
                <a:spcPct val="30000"/>
              </a:spcBef>
              <a:defRPr sz="1200">
                <a:solidFill>
                  <a:schemeClr val="tx1"/>
                </a:solidFill>
                <a:latin typeface="Calibri" pitchFamily="34" charset="0"/>
              </a:defRPr>
            </a:lvl2pPr>
            <a:lvl3pPr marL="1163668" indent="-232734">
              <a:spcBef>
                <a:spcPct val="30000"/>
              </a:spcBef>
              <a:defRPr sz="1200">
                <a:solidFill>
                  <a:schemeClr val="tx1"/>
                </a:solidFill>
                <a:latin typeface="Calibri" pitchFamily="34" charset="0"/>
              </a:defRPr>
            </a:lvl3pPr>
            <a:lvl4pPr marL="1629137" indent="-232734">
              <a:spcBef>
                <a:spcPct val="30000"/>
              </a:spcBef>
              <a:defRPr sz="1200">
                <a:solidFill>
                  <a:schemeClr val="tx1"/>
                </a:solidFill>
                <a:latin typeface="Calibri" pitchFamily="34" charset="0"/>
              </a:defRPr>
            </a:lvl4pPr>
            <a:lvl5pPr marL="2094603" indent="-232734">
              <a:spcBef>
                <a:spcPct val="30000"/>
              </a:spcBef>
              <a:defRPr sz="1200">
                <a:solidFill>
                  <a:schemeClr val="tx1"/>
                </a:solidFill>
                <a:latin typeface="Calibri" pitchFamily="34" charset="0"/>
              </a:defRPr>
            </a:lvl5pPr>
            <a:lvl6pPr marL="2560069" indent="-232734" defTabSz="465467" eaLnBrk="0" fontAlgn="base" hangingPunct="0">
              <a:spcBef>
                <a:spcPct val="30000"/>
              </a:spcBef>
              <a:spcAft>
                <a:spcPct val="0"/>
              </a:spcAft>
              <a:defRPr sz="1200">
                <a:solidFill>
                  <a:schemeClr val="tx1"/>
                </a:solidFill>
                <a:latin typeface="Calibri" pitchFamily="34" charset="0"/>
              </a:defRPr>
            </a:lvl6pPr>
            <a:lvl7pPr marL="3025537" indent="-232734" defTabSz="465467" eaLnBrk="0" fontAlgn="base" hangingPunct="0">
              <a:spcBef>
                <a:spcPct val="30000"/>
              </a:spcBef>
              <a:spcAft>
                <a:spcPct val="0"/>
              </a:spcAft>
              <a:defRPr sz="1200">
                <a:solidFill>
                  <a:schemeClr val="tx1"/>
                </a:solidFill>
                <a:latin typeface="Calibri" pitchFamily="34" charset="0"/>
              </a:defRPr>
            </a:lvl7pPr>
            <a:lvl8pPr marL="3491005" indent="-232734" defTabSz="465467" eaLnBrk="0" fontAlgn="base" hangingPunct="0">
              <a:spcBef>
                <a:spcPct val="30000"/>
              </a:spcBef>
              <a:spcAft>
                <a:spcPct val="0"/>
              </a:spcAft>
              <a:defRPr sz="1200">
                <a:solidFill>
                  <a:schemeClr val="tx1"/>
                </a:solidFill>
                <a:latin typeface="Calibri" pitchFamily="34" charset="0"/>
              </a:defRPr>
            </a:lvl8pPr>
            <a:lvl9pPr marL="3956472" indent="-232734" defTabSz="465467" eaLnBrk="0" fontAlgn="base" hangingPunct="0">
              <a:spcBef>
                <a:spcPct val="30000"/>
              </a:spcBef>
              <a:spcAft>
                <a:spcPct val="0"/>
              </a:spcAft>
              <a:defRPr sz="1200">
                <a:solidFill>
                  <a:schemeClr val="tx1"/>
                </a:solidFill>
                <a:latin typeface="Calibri" pitchFamily="34" charset="0"/>
              </a:defRPr>
            </a:lvl9pPr>
          </a:lstStyle>
          <a:p>
            <a:pPr>
              <a:spcBef>
                <a:spcPct val="0"/>
              </a:spcBef>
            </a:pPr>
            <a:fld id="{92EC05DE-5916-478D-9382-F677110BB784}" type="slidenum">
              <a:rPr lang="en-US" altLang="en-US" smtClean="0"/>
              <a:pPr>
                <a:spcBef>
                  <a:spcPct val="0"/>
                </a:spcBef>
              </a:pPr>
              <a:t>29</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406400" y="696913"/>
            <a:ext cx="61912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As with the rest of your EOP, it is important to exercise the plan to test its effectiveness, review the plan annually, and revise the COOP Annex based upon exercises or an activation.</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384" indent="-290917">
              <a:spcBef>
                <a:spcPct val="30000"/>
              </a:spcBef>
              <a:defRPr sz="1200">
                <a:solidFill>
                  <a:schemeClr val="tx1"/>
                </a:solidFill>
                <a:latin typeface="Calibri" pitchFamily="34" charset="0"/>
              </a:defRPr>
            </a:lvl2pPr>
            <a:lvl3pPr marL="1163668" indent="-232734">
              <a:spcBef>
                <a:spcPct val="30000"/>
              </a:spcBef>
              <a:defRPr sz="1200">
                <a:solidFill>
                  <a:schemeClr val="tx1"/>
                </a:solidFill>
                <a:latin typeface="Calibri" pitchFamily="34" charset="0"/>
              </a:defRPr>
            </a:lvl3pPr>
            <a:lvl4pPr marL="1629137" indent="-232734">
              <a:spcBef>
                <a:spcPct val="30000"/>
              </a:spcBef>
              <a:defRPr sz="1200">
                <a:solidFill>
                  <a:schemeClr val="tx1"/>
                </a:solidFill>
                <a:latin typeface="Calibri" pitchFamily="34" charset="0"/>
              </a:defRPr>
            </a:lvl4pPr>
            <a:lvl5pPr marL="2094603" indent="-232734">
              <a:spcBef>
                <a:spcPct val="30000"/>
              </a:spcBef>
              <a:defRPr sz="1200">
                <a:solidFill>
                  <a:schemeClr val="tx1"/>
                </a:solidFill>
                <a:latin typeface="Calibri" pitchFamily="34" charset="0"/>
              </a:defRPr>
            </a:lvl5pPr>
            <a:lvl6pPr marL="2560069" indent="-232734" defTabSz="465467" eaLnBrk="0" fontAlgn="base" hangingPunct="0">
              <a:spcBef>
                <a:spcPct val="30000"/>
              </a:spcBef>
              <a:spcAft>
                <a:spcPct val="0"/>
              </a:spcAft>
              <a:defRPr sz="1200">
                <a:solidFill>
                  <a:schemeClr val="tx1"/>
                </a:solidFill>
                <a:latin typeface="Calibri" pitchFamily="34" charset="0"/>
              </a:defRPr>
            </a:lvl6pPr>
            <a:lvl7pPr marL="3025537" indent="-232734" defTabSz="465467" eaLnBrk="0" fontAlgn="base" hangingPunct="0">
              <a:spcBef>
                <a:spcPct val="30000"/>
              </a:spcBef>
              <a:spcAft>
                <a:spcPct val="0"/>
              </a:spcAft>
              <a:defRPr sz="1200">
                <a:solidFill>
                  <a:schemeClr val="tx1"/>
                </a:solidFill>
                <a:latin typeface="Calibri" pitchFamily="34" charset="0"/>
              </a:defRPr>
            </a:lvl7pPr>
            <a:lvl8pPr marL="3491005" indent="-232734" defTabSz="465467" eaLnBrk="0" fontAlgn="base" hangingPunct="0">
              <a:spcBef>
                <a:spcPct val="30000"/>
              </a:spcBef>
              <a:spcAft>
                <a:spcPct val="0"/>
              </a:spcAft>
              <a:defRPr sz="1200">
                <a:solidFill>
                  <a:schemeClr val="tx1"/>
                </a:solidFill>
                <a:latin typeface="Calibri" pitchFamily="34" charset="0"/>
              </a:defRPr>
            </a:lvl8pPr>
            <a:lvl9pPr marL="3956472" indent="-232734" defTabSz="465467" eaLnBrk="0" fontAlgn="base" hangingPunct="0">
              <a:spcBef>
                <a:spcPct val="30000"/>
              </a:spcBef>
              <a:spcAft>
                <a:spcPct val="0"/>
              </a:spcAft>
              <a:defRPr sz="1200">
                <a:solidFill>
                  <a:schemeClr val="tx1"/>
                </a:solidFill>
                <a:latin typeface="Calibri" pitchFamily="34" charset="0"/>
              </a:defRPr>
            </a:lvl9pPr>
          </a:lstStyle>
          <a:p>
            <a:pPr>
              <a:spcBef>
                <a:spcPct val="0"/>
              </a:spcBef>
            </a:pPr>
            <a:fld id="{6DC42138-E065-43F6-BCE9-8D8449AA9357}" type="slidenum">
              <a:rPr lang="en-US" altLang="en-US" smtClean="0"/>
              <a:pPr>
                <a:spcBef>
                  <a:spcPct val="0"/>
                </a:spcBef>
              </a:pPr>
              <a:t>30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406400" y="696913"/>
            <a:ext cx="61912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[Read the scenario on the slide and then pose the following considerations for Oakwood University leadership.]</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Considerations for IHE leadership include:</a:t>
            </a:r>
          </a:p>
          <a:p>
            <a:pPr marL="174550" indent="-174550" eaLnBrk="1" fontAlgn="auto" hangingPunct="1">
              <a:spcBef>
                <a:spcPts val="0"/>
              </a:spcBef>
              <a:spcAft>
                <a:spcPts val="0"/>
              </a:spcAft>
              <a:buFont typeface="Arial"/>
              <a:buChar char="•"/>
              <a:defRPr/>
            </a:pPr>
            <a:r>
              <a:rPr lang="en-US" dirty="0"/>
              <a:t>What essential functions will be needed and who will perform them?</a:t>
            </a:r>
          </a:p>
          <a:p>
            <a:pPr marL="174550" indent="-174550" eaLnBrk="1" fontAlgn="auto" hangingPunct="1">
              <a:spcBef>
                <a:spcPts val="0"/>
              </a:spcBef>
              <a:spcAft>
                <a:spcPts val="0"/>
              </a:spcAft>
              <a:buFont typeface="Arial"/>
              <a:buChar char="•"/>
              <a:defRPr/>
            </a:pPr>
            <a:r>
              <a:rPr lang="en-US" dirty="0"/>
              <a:t>How will immediate needs be addressed?</a:t>
            </a:r>
          </a:p>
          <a:p>
            <a:pPr marL="631704" lvl="1" indent="-174550" eaLnBrk="1" fontAlgn="auto" hangingPunct="1">
              <a:spcBef>
                <a:spcPts val="0"/>
              </a:spcBef>
              <a:spcAft>
                <a:spcPts val="0"/>
              </a:spcAft>
              <a:buFont typeface="Arial"/>
              <a:buChar char="•"/>
              <a:defRPr/>
            </a:pPr>
            <a:r>
              <a:rPr lang="en-US" b="1" dirty="0"/>
              <a:t>Foodservice</a:t>
            </a:r>
            <a:r>
              <a:rPr lang="en-US" dirty="0"/>
              <a:t> – work with vendor to get up and running on a temporary basis by bringing in refrigerator trucks, truck mounted generators, tents for service outside</a:t>
            </a:r>
          </a:p>
          <a:p>
            <a:pPr marL="631704" lvl="1" indent="-174550" eaLnBrk="1" fontAlgn="auto" hangingPunct="1">
              <a:spcBef>
                <a:spcPts val="0"/>
              </a:spcBef>
              <a:spcAft>
                <a:spcPts val="0"/>
              </a:spcAft>
              <a:buFont typeface="Arial"/>
              <a:buChar char="•"/>
              <a:defRPr/>
            </a:pPr>
            <a:r>
              <a:rPr lang="en-US" b="1" dirty="0"/>
              <a:t>Payroll </a:t>
            </a:r>
            <a:r>
              <a:rPr lang="en-US" dirty="0"/>
              <a:t>– have remote payroll services in place or a vendor such as Paychex that can take over this function in an emergency</a:t>
            </a:r>
          </a:p>
          <a:p>
            <a:pPr marL="631704" lvl="1" indent="-174550" eaLnBrk="1" fontAlgn="auto" hangingPunct="1">
              <a:spcBef>
                <a:spcPts val="0"/>
              </a:spcBef>
              <a:spcAft>
                <a:spcPts val="0"/>
              </a:spcAft>
              <a:buFont typeface="Arial"/>
              <a:buChar char="•"/>
              <a:defRPr/>
            </a:pPr>
            <a:r>
              <a:rPr lang="en-US" b="1" dirty="0"/>
              <a:t>No finals </a:t>
            </a:r>
            <a:r>
              <a:rPr lang="en-US" dirty="0"/>
              <a:t>– give the students the grade they have earned up unto that point. (There will be griping and complaining since the final is often loaded with points, and some students plan to make up for their current grade by doing well on the final).</a:t>
            </a:r>
          </a:p>
          <a:p>
            <a:pPr marL="631704" lvl="1" indent="-174550" eaLnBrk="1" fontAlgn="auto" hangingPunct="1">
              <a:spcBef>
                <a:spcPts val="0"/>
              </a:spcBef>
              <a:spcAft>
                <a:spcPts val="0"/>
              </a:spcAft>
              <a:buFont typeface="Arial"/>
              <a:buChar char="•"/>
              <a:defRPr/>
            </a:pPr>
            <a:r>
              <a:rPr lang="en-US" b="1" dirty="0"/>
              <a:t>Ending of School Year </a:t>
            </a:r>
            <a:r>
              <a:rPr lang="en-US" dirty="0"/>
              <a:t>– communication to students and parents and give final day for all students to be clear from campus.</a:t>
            </a:r>
          </a:p>
          <a:p>
            <a:pPr marL="631704" lvl="1" indent="-174550" eaLnBrk="1" fontAlgn="auto" hangingPunct="1">
              <a:spcBef>
                <a:spcPts val="0"/>
              </a:spcBef>
              <a:spcAft>
                <a:spcPts val="0"/>
              </a:spcAft>
              <a:buFont typeface="Arial"/>
              <a:buChar char="•"/>
              <a:defRPr/>
            </a:pPr>
            <a:r>
              <a:rPr lang="en-US" b="1" dirty="0"/>
              <a:t>Evacuating Students </a:t>
            </a:r>
            <a:r>
              <a:rPr lang="en-US" dirty="0"/>
              <a:t>– work with airlines to change tickets without a fee so students can catch earlier flights (this was done with a letter from the president taken to the airlines at the Huntsville airport)</a:t>
            </a:r>
          </a:p>
          <a:p>
            <a:pPr marL="631704" lvl="1" indent="-174550" eaLnBrk="1" fontAlgn="auto" hangingPunct="1">
              <a:spcBef>
                <a:spcPts val="0"/>
              </a:spcBef>
              <a:spcAft>
                <a:spcPts val="0"/>
              </a:spcAft>
              <a:buFont typeface="Arial"/>
              <a:buChar char="•"/>
              <a:defRPr/>
            </a:pPr>
            <a:r>
              <a:rPr lang="en-US" b="1" dirty="0"/>
              <a:t>Commencement cancellation </a:t>
            </a:r>
            <a:r>
              <a:rPr lang="en-US" dirty="0"/>
              <a:t>– communication to students, parents, dignitaries, honorees, etc. Work out cancellation details with venue.</a:t>
            </a:r>
          </a:p>
          <a:p>
            <a:pPr marL="631704" lvl="1" indent="-174550" eaLnBrk="1" fontAlgn="auto" hangingPunct="1">
              <a:spcBef>
                <a:spcPts val="0"/>
              </a:spcBef>
              <a:spcAft>
                <a:spcPts val="0"/>
              </a:spcAft>
              <a:buFont typeface="Arial"/>
              <a:buChar char="•"/>
              <a:defRPr/>
            </a:pPr>
            <a:r>
              <a:rPr lang="en-US" b="1" dirty="0"/>
              <a:t>Cabin Fever </a:t>
            </a:r>
            <a:r>
              <a:rPr lang="en-US" dirty="0"/>
              <a:t>– set up a charging bank at the student center using portable generators. Open gym from dusk to dawn. Plan outside activities if weather permits.</a:t>
            </a:r>
          </a:p>
          <a:p>
            <a:pPr marL="631704" lvl="1" indent="-174550" eaLnBrk="1" fontAlgn="auto" hangingPunct="1">
              <a:spcBef>
                <a:spcPts val="0"/>
              </a:spcBef>
              <a:spcAft>
                <a:spcPts val="0"/>
              </a:spcAft>
              <a:buFont typeface="Arial"/>
              <a:buChar char="•"/>
              <a:defRPr/>
            </a:pPr>
            <a:r>
              <a:rPr lang="en-US" b="1" dirty="0"/>
              <a:t>Fuel</a:t>
            </a:r>
            <a:r>
              <a:rPr lang="en-US" dirty="0"/>
              <a:t> – work with the local Emergency Management Agency (EMA) to see if they will be establishing a fueling depot for first responders. (The Huntsville-Madison County EMA established a fueling depot in the city for all first responders. The Oakwood University Police along with IT, Facilities, and Accounting essential personnel were allowed to fill up their personal vehicles in addition to institution vehicles.)</a:t>
            </a:r>
          </a:p>
          <a:p>
            <a:pPr marL="631704" lvl="1" indent="-174550" eaLnBrk="1" fontAlgn="auto" hangingPunct="1">
              <a:spcBef>
                <a:spcPts val="0"/>
              </a:spcBef>
              <a:spcAft>
                <a:spcPts val="0"/>
              </a:spcAft>
              <a:buFont typeface="Arial"/>
              <a:buChar char="•"/>
              <a:defRPr/>
            </a:pPr>
            <a:r>
              <a:rPr lang="en-US" b="1" dirty="0"/>
              <a:t>International Students </a:t>
            </a:r>
            <a:r>
              <a:rPr lang="en-US" dirty="0"/>
              <a:t>– allow these students extended time to remain on campus or in alternate housing until they can return to their home countries. (Faculty/staff at Oakwood University opened their homes to the few international students who were stranded.</a:t>
            </a:r>
          </a:p>
          <a:p>
            <a:pPr marL="457154" lvl="1"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How do you perform essential functions and who will perform these functions?</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It is essential for IHE to have a well-developed COOP Annex that is part of a high-quality EOP that will adequately address this scenario and others.</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This presentation will guide participants through the steps for developing a COOP Annex that is part of an EOP. </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384" indent="-290917">
              <a:spcBef>
                <a:spcPct val="30000"/>
              </a:spcBef>
              <a:defRPr sz="1200">
                <a:solidFill>
                  <a:schemeClr val="tx1"/>
                </a:solidFill>
                <a:latin typeface="Calibri" pitchFamily="34" charset="0"/>
              </a:defRPr>
            </a:lvl2pPr>
            <a:lvl3pPr marL="1163668" indent="-232734">
              <a:spcBef>
                <a:spcPct val="30000"/>
              </a:spcBef>
              <a:defRPr sz="1200">
                <a:solidFill>
                  <a:schemeClr val="tx1"/>
                </a:solidFill>
                <a:latin typeface="Calibri" pitchFamily="34" charset="0"/>
              </a:defRPr>
            </a:lvl3pPr>
            <a:lvl4pPr marL="1629137" indent="-232734">
              <a:spcBef>
                <a:spcPct val="30000"/>
              </a:spcBef>
              <a:defRPr sz="1200">
                <a:solidFill>
                  <a:schemeClr val="tx1"/>
                </a:solidFill>
                <a:latin typeface="Calibri" pitchFamily="34" charset="0"/>
              </a:defRPr>
            </a:lvl4pPr>
            <a:lvl5pPr marL="2094603" indent="-232734">
              <a:spcBef>
                <a:spcPct val="30000"/>
              </a:spcBef>
              <a:defRPr sz="1200">
                <a:solidFill>
                  <a:schemeClr val="tx1"/>
                </a:solidFill>
                <a:latin typeface="Calibri" pitchFamily="34" charset="0"/>
              </a:defRPr>
            </a:lvl5pPr>
            <a:lvl6pPr marL="2560069" indent="-232734" defTabSz="465467" eaLnBrk="0" fontAlgn="base" hangingPunct="0">
              <a:spcBef>
                <a:spcPct val="30000"/>
              </a:spcBef>
              <a:spcAft>
                <a:spcPct val="0"/>
              </a:spcAft>
              <a:defRPr sz="1200">
                <a:solidFill>
                  <a:schemeClr val="tx1"/>
                </a:solidFill>
                <a:latin typeface="Calibri" pitchFamily="34" charset="0"/>
              </a:defRPr>
            </a:lvl6pPr>
            <a:lvl7pPr marL="3025537" indent="-232734" defTabSz="465467" eaLnBrk="0" fontAlgn="base" hangingPunct="0">
              <a:spcBef>
                <a:spcPct val="30000"/>
              </a:spcBef>
              <a:spcAft>
                <a:spcPct val="0"/>
              </a:spcAft>
              <a:defRPr sz="1200">
                <a:solidFill>
                  <a:schemeClr val="tx1"/>
                </a:solidFill>
                <a:latin typeface="Calibri" pitchFamily="34" charset="0"/>
              </a:defRPr>
            </a:lvl7pPr>
            <a:lvl8pPr marL="3491005" indent="-232734" defTabSz="465467" eaLnBrk="0" fontAlgn="base" hangingPunct="0">
              <a:spcBef>
                <a:spcPct val="30000"/>
              </a:spcBef>
              <a:spcAft>
                <a:spcPct val="0"/>
              </a:spcAft>
              <a:defRPr sz="1200">
                <a:solidFill>
                  <a:schemeClr val="tx1"/>
                </a:solidFill>
                <a:latin typeface="Calibri" pitchFamily="34" charset="0"/>
              </a:defRPr>
            </a:lvl8pPr>
            <a:lvl9pPr marL="3956472" indent="-232734" defTabSz="465467" eaLnBrk="0" fontAlgn="base" hangingPunct="0">
              <a:spcBef>
                <a:spcPct val="30000"/>
              </a:spcBef>
              <a:spcAft>
                <a:spcPct val="0"/>
              </a:spcAft>
              <a:defRPr sz="1200">
                <a:solidFill>
                  <a:schemeClr val="tx1"/>
                </a:solidFill>
                <a:latin typeface="Calibri" pitchFamily="34" charset="0"/>
              </a:defRPr>
            </a:lvl9pPr>
          </a:lstStyle>
          <a:p>
            <a:pPr>
              <a:spcBef>
                <a:spcPct val="0"/>
              </a:spcBef>
            </a:pPr>
            <a:fld id="{CD878505-6450-4BC2-83A3-BB7C4FDF66B6}" type="slidenum">
              <a:rPr lang="en-US" altLang="en-US" smtClean="0"/>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406400" y="696913"/>
            <a:ext cx="61912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altLang="en-US" b="1" u="sng" dirty="0">
                <a:solidFill>
                  <a:srgbClr val="CC0000"/>
                </a:solidFill>
              </a:rPr>
              <a:t>Note to facilitator:</a:t>
            </a:r>
            <a:r>
              <a:rPr lang="en-US" altLang="en-US" b="1" dirty="0">
                <a:solidFill>
                  <a:srgbClr val="CC0000"/>
                </a:solidFill>
              </a:rPr>
              <a:t> </a:t>
            </a:r>
          </a:p>
          <a:p>
            <a:pPr eaLnBrk="1" fontAlgn="auto" hangingPunct="1">
              <a:spcBef>
                <a:spcPts val="0"/>
              </a:spcBef>
              <a:spcAft>
                <a:spcPts val="0"/>
              </a:spcAft>
              <a:defRPr/>
            </a:pPr>
            <a:r>
              <a:rPr lang="en-US" altLang="en-US" dirty="0">
                <a:solidFill>
                  <a:srgbClr val="CC0000"/>
                </a:solidFill>
              </a:rPr>
              <a:t>Ask participants “What type of exercises, drills, and training events do you currently perform?”</a:t>
            </a:r>
          </a:p>
          <a:p>
            <a:pPr eaLnBrk="1" fontAlgn="auto" hangingPunct="1">
              <a:spcBef>
                <a:spcPts val="0"/>
              </a:spcBef>
              <a:spcAft>
                <a:spcPts val="0"/>
              </a:spcAft>
              <a:defRPr/>
            </a:pPr>
            <a:r>
              <a:rPr lang="en-US" altLang="en-US" dirty="0"/>
              <a:t> </a:t>
            </a:r>
          </a:p>
          <a:p>
            <a:pPr marL="174550" indent="-174550" eaLnBrk="1" fontAlgn="auto" hangingPunct="1">
              <a:lnSpc>
                <a:spcPct val="150000"/>
              </a:lnSpc>
              <a:spcBef>
                <a:spcPts val="0"/>
              </a:spcBef>
              <a:spcAft>
                <a:spcPts val="0"/>
              </a:spcAft>
              <a:buFont typeface="Arial"/>
              <a:buChar char="•"/>
              <a:defRPr/>
            </a:pPr>
            <a:r>
              <a:rPr lang="en-US" altLang="en-US" dirty="0"/>
              <a:t>Testing, training, and exercises are vital components.</a:t>
            </a:r>
          </a:p>
          <a:p>
            <a:pPr marL="174550" indent="-174550" eaLnBrk="1" fontAlgn="auto" hangingPunct="1">
              <a:lnSpc>
                <a:spcPct val="150000"/>
              </a:lnSpc>
              <a:spcBef>
                <a:spcPts val="0"/>
              </a:spcBef>
              <a:spcAft>
                <a:spcPts val="0"/>
              </a:spcAft>
              <a:buFont typeface="Arial"/>
              <a:buChar char="•"/>
              <a:defRPr/>
            </a:pPr>
            <a:r>
              <a:rPr lang="en-US" altLang="en-US" dirty="0"/>
              <a:t>You cannot wait until an emergency to know if your plan and infrastructure will work as expected.</a:t>
            </a:r>
          </a:p>
          <a:p>
            <a:pPr marL="174550" indent="-174550" eaLnBrk="1" fontAlgn="auto" hangingPunct="1">
              <a:lnSpc>
                <a:spcPct val="150000"/>
              </a:lnSpc>
              <a:spcBef>
                <a:spcPts val="0"/>
              </a:spcBef>
              <a:spcAft>
                <a:spcPts val="0"/>
              </a:spcAft>
              <a:buFont typeface="Arial"/>
              <a:buChar char="•"/>
              <a:defRPr/>
            </a:pPr>
            <a:r>
              <a:rPr lang="en-US" altLang="en-US" dirty="0"/>
              <a:t>You should fix problems that you identify during testing.</a:t>
            </a:r>
          </a:p>
          <a:p>
            <a:pPr marL="174550" indent="-174550" eaLnBrk="1" fontAlgn="auto" hangingPunct="1">
              <a:lnSpc>
                <a:spcPct val="150000"/>
              </a:lnSpc>
              <a:spcBef>
                <a:spcPts val="0"/>
              </a:spcBef>
              <a:spcAft>
                <a:spcPts val="0"/>
              </a:spcAft>
              <a:buFont typeface="Arial"/>
              <a:buChar char="•"/>
              <a:defRPr/>
            </a:pPr>
            <a:r>
              <a:rPr lang="en-US" altLang="en-US" dirty="0"/>
              <a:t>Look out for unanticipated dependencies and conflicts in expectations.</a:t>
            </a:r>
          </a:p>
          <a:p>
            <a:pPr marL="174550" indent="-174550" eaLnBrk="1" fontAlgn="auto" hangingPunct="1">
              <a:lnSpc>
                <a:spcPct val="150000"/>
              </a:lnSpc>
              <a:spcBef>
                <a:spcPts val="0"/>
              </a:spcBef>
              <a:spcAft>
                <a:spcPts val="0"/>
              </a:spcAft>
              <a:buFont typeface="Arial"/>
              <a:buChar char="•"/>
              <a:defRPr/>
            </a:pPr>
            <a:r>
              <a:rPr lang="en-US" altLang="en-US" dirty="0"/>
              <a:t>The supply chain may be affected, so anticipate delays.</a:t>
            </a:r>
          </a:p>
          <a:p>
            <a:pPr marL="174550" indent="-174550" eaLnBrk="1" fontAlgn="auto" hangingPunct="1">
              <a:lnSpc>
                <a:spcPct val="150000"/>
              </a:lnSpc>
              <a:spcBef>
                <a:spcPts val="0"/>
              </a:spcBef>
              <a:spcAft>
                <a:spcPts val="0"/>
              </a:spcAft>
              <a:buFont typeface="Arial"/>
              <a:buChar char="•"/>
              <a:defRPr/>
            </a:pPr>
            <a:r>
              <a:rPr lang="en-US" altLang="en-US" dirty="0"/>
              <a:t>All employees are able to deploy to the alternate facility within the required time frame (12 hours).</a:t>
            </a:r>
          </a:p>
          <a:p>
            <a:pPr marL="174550" indent="-174550" eaLnBrk="1" fontAlgn="auto" hangingPunct="1">
              <a:lnSpc>
                <a:spcPct val="150000"/>
              </a:lnSpc>
              <a:spcBef>
                <a:spcPts val="0"/>
              </a:spcBef>
              <a:spcAft>
                <a:spcPts val="0"/>
              </a:spcAft>
              <a:buFont typeface="Arial"/>
              <a:buChar char="•"/>
              <a:defRPr/>
            </a:pPr>
            <a:r>
              <a:rPr lang="en-US" altLang="en-US" dirty="0"/>
              <a:t>In the event of an emergency, do your employees know where to go and what to bring with them? </a:t>
            </a:r>
          </a:p>
          <a:p>
            <a:pPr marL="174550" indent="-174550" eaLnBrk="1" fontAlgn="auto" hangingPunct="1">
              <a:lnSpc>
                <a:spcPct val="150000"/>
              </a:lnSpc>
              <a:spcBef>
                <a:spcPts val="0"/>
              </a:spcBef>
              <a:spcAft>
                <a:spcPts val="0"/>
              </a:spcAft>
              <a:buFont typeface="Arial"/>
              <a:buChar char="•"/>
              <a:defRPr/>
            </a:pPr>
            <a:r>
              <a:rPr lang="en-US" altLang="en-US" dirty="0"/>
              <a:t>Can you communicate the activation of the COOP to them?</a:t>
            </a:r>
          </a:p>
          <a:p>
            <a:pPr marL="174550" indent="-174550" eaLnBrk="1" fontAlgn="auto" hangingPunct="1">
              <a:lnSpc>
                <a:spcPct val="150000"/>
              </a:lnSpc>
              <a:spcBef>
                <a:spcPts val="0"/>
              </a:spcBef>
              <a:spcAft>
                <a:spcPts val="0"/>
              </a:spcAft>
              <a:buFont typeface="Arial"/>
              <a:buChar char="•"/>
              <a:defRPr/>
            </a:pPr>
            <a:r>
              <a:rPr lang="en-US" altLang="en-US" dirty="0"/>
              <a:t>The alternate facility includes everything that is needed for the response team to perform the essential functions.</a:t>
            </a:r>
          </a:p>
          <a:p>
            <a:pPr marL="174550" indent="-174550" eaLnBrk="1" fontAlgn="auto" hangingPunct="1">
              <a:lnSpc>
                <a:spcPct val="150000"/>
              </a:lnSpc>
              <a:spcBef>
                <a:spcPts val="0"/>
              </a:spcBef>
              <a:spcAft>
                <a:spcPts val="0"/>
              </a:spcAft>
              <a:buFont typeface="Arial"/>
              <a:buChar char="•"/>
              <a:defRPr/>
            </a:pPr>
            <a:r>
              <a:rPr lang="en-US" altLang="en-US" dirty="0"/>
              <a:t>Evaluation of the alternate site can only be effectively accomplished by performing exercises.</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384" indent="-290917">
              <a:spcBef>
                <a:spcPct val="30000"/>
              </a:spcBef>
              <a:defRPr sz="1200">
                <a:solidFill>
                  <a:schemeClr val="tx1"/>
                </a:solidFill>
                <a:latin typeface="Calibri" pitchFamily="34" charset="0"/>
              </a:defRPr>
            </a:lvl2pPr>
            <a:lvl3pPr marL="1163668" indent="-232734">
              <a:spcBef>
                <a:spcPct val="30000"/>
              </a:spcBef>
              <a:defRPr sz="1200">
                <a:solidFill>
                  <a:schemeClr val="tx1"/>
                </a:solidFill>
                <a:latin typeface="Calibri" pitchFamily="34" charset="0"/>
              </a:defRPr>
            </a:lvl3pPr>
            <a:lvl4pPr marL="1629137" indent="-232734">
              <a:spcBef>
                <a:spcPct val="30000"/>
              </a:spcBef>
              <a:defRPr sz="1200">
                <a:solidFill>
                  <a:schemeClr val="tx1"/>
                </a:solidFill>
                <a:latin typeface="Calibri" pitchFamily="34" charset="0"/>
              </a:defRPr>
            </a:lvl4pPr>
            <a:lvl5pPr marL="2094603" indent="-232734">
              <a:spcBef>
                <a:spcPct val="30000"/>
              </a:spcBef>
              <a:defRPr sz="1200">
                <a:solidFill>
                  <a:schemeClr val="tx1"/>
                </a:solidFill>
                <a:latin typeface="Calibri" pitchFamily="34" charset="0"/>
              </a:defRPr>
            </a:lvl5pPr>
            <a:lvl6pPr marL="2560069" indent="-232734" defTabSz="465467" eaLnBrk="0" fontAlgn="base" hangingPunct="0">
              <a:spcBef>
                <a:spcPct val="30000"/>
              </a:spcBef>
              <a:spcAft>
                <a:spcPct val="0"/>
              </a:spcAft>
              <a:defRPr sz="1200">
                <a:solidFill>
                  <a:schemeClr val="tx1"/>
                </a:solidFill>
                <a:latin typeface="Calibri" pitchFamily="34" charset="0"/>
              </a:defRPr>
            </a:lvl6pPr>
            <a:lvl7pPr marL="3025537" indent="-232734" defTabSz="465467" eaLnBrk="0" fontAlgn="base" hangingPunct="0">
              <a:spcBef>
                <a:spcPct val="30000"/>
              </a:spcBef>
              <a:spcAft>
                <a:spcPct val="0"/>
              </a:spcAft>
              <a:defRPr sz="1200">
                <a:solidFill>
                  <a:schemeClr val="tx1"/>
                </a:solidFill>
                <a:latin typeface="Calibri" pitchFamily="34" charset="0"/>
              </a:defRPr>
            </a:lvl7pPr>
            <a:lvl8pPr marL="3491005" indent="-232734" defTabSz="465467" eaLnBrk="0" fontAlgn="base" hangingPunct="0">
              <a:spcBef>
                <a:spcPct val="30000"/>
              </a:spcBef>
              <a:spcAft>
                <a:spcPct val="0"/>
              </a:spcAft>
              <a:defRPr sz="1200">
                <a:solidFill>
                  <a:schemeClr val="tx1"/>
                </a:solidFill>
                <a:latin typeface="Calibri" pitchFamily="34" charset="0"/>
              </a:defRPr>
            </a:lvl8pPr>
            <a:lvl9pPr marL="3956472" indent="-232734" defTabSz="465467" eaLnBrk="0" fontAlgn="base" hangingPunct="0">
              <a:spcBef>
                <a:spcPct val="30000"/>
              </a:spcBef>
              <a:spcAft>
                <a:spcPct val="0"/>
              </a:spcAft>
              <a:defRPr sz="1200">
                <a:solidFill>
                  <a:schemeClr val="tx1"/>
                </a:solidFill>
                <a:latin typeface="Calibri" pitchFamily="34" charset="0"/>
              </a:defRPr>
            </a:lvl9pPr>
          </a:lstStyle>
          <a:p>
            <a:pPr>
              <a:spcBef>
                <a:spcPct val="0"/>
              </a:spcBef>
            </a:pPr>
            <a:fld id="{ACB45AEA-1B8A-4672-8B00-47C1C8A8ADB7}" type="slidenum">
              <a:rPr lang="en-US" altLang="en-US" smtClean="0"/>
              <a:pPr>
                <a:spcBef>
                  <a:spcPct val="0"/>
                </a:spcBef>
              </a:pPr>
              <a:t>31</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406400" y="696913"/>
            <a:ext cx="61912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a:ln/>
        </p:spPr>
        <p:txBody>
          <a:bodyPr/>
          <a:lstStyle/>
          <a:p>
            <a:pPr eaLnBrk="1" fontAlgn="auto" hangingPunct="1">
              <a:spcBef>
                <a:spcPts val="0"/>
              </a:spcBef>
              <a:spcAft>
                <a:spcPts val="0"/>
              </a:spcAft>
              <a:defRPr/>
            </a:pPr>
            <a:r>
              <a:rPr lang="en-US" altLang="en-US" b="1" dirty="0"/>
              <a:t>Possible answers:</a:t>
            </a:r>
          </a:p>
          <a:p>
            <a:pPr eaLnBrk="1" fontAlgn="auto" hangingPunct="1">
              <a:spcBef>
                <a:spcPts val="0"/>
              </a:spcBef>
              <a:spcAft>
                <a:spcPts val="0"/>
              </a:spcAft>
              <a:defRPr/>
            </a:pPr>
            <a:endParaRPr lang="en-US" altLang="en-US" dirty="0"/>
          </a:p>
          <a:p>
            <a:pPr marL="174550" indent="-174550" eaLnBrk="1" fontAlgn="auto" hangingPunct="1">
              <a:spcBef>
                <a:spcPts val="0"/>
              </a:spcBef>
              <a:spcAft>
                <a:spcPts val="0"/>
              </a:spcAft>
              <a:buFont typeface="Arial" panose="020B0604020202020204" pitchFamily="34" charset="0"/>
              <a:buChar char="•"/>
              <a:defRPr/>
            </a:pPr>
            <a:r>
              <a:rPr lang="en-US" altLang="en-US" dirty="0"/>
              <a:t>Define “COOP Annex” and explain when this tool is used:</a:t>
            </a:r>
          </a:p>
          <a:p>
            <a:pPr marL="640018" lvl="1" indent="-174550" eaLnBrk="1" fontAlgn="auto" hangingPunct="1">
              <a:spcBef>
                <a:spcPts val="0"/>
              </a:spcBef>
              <a:spcAft>
                <a:spcPts val="0"/>
              </a:spcAft>
              <a:buFont typeface="Courier New" panose="02070309020205020404" pitchFamily="49" charset="0"/>
              <a:buChar char="o"/>
              <a:defRPr/>
            </a:pPr>
            <a:r>
              <a:rPr lang="en-US" altLang="en-US" dirty="0">
                <a:solidFill>
                  <a:srgbClr val="000000"/>
                </a:solidFill>
                <a:ea typeface="ＭＳ Ｐゴシック" pitchFamily="34" charset="-128"/>
              </a:rPr>
              <a:t>The Annex describes how an IHE will help ensure that essential functions continue during an emergency and its aftermath.</a:t>
            </a:r>
            <a:endParaRPr lang="en-US" altLang="en-US" dirty="0"/>
          </a:p>
          <a:p>
            <a:pPr eaLnBrk="1" fontAlgn="auto" hangingPunct="1">
              <a:spcBef>
                <a:spcPts val="0"/>
              </a:spcBef>
              <a:spcAft>
                <a:spcPts val="0"/>
              </a:spcAft>
              <a:defRPr/>
            </a:pPr>
            <a:endParaRPr lang="en-US" altLang="en-US" dirty="0"/>
          </a:p>
          <a:p>
            <a:pPr marL="174550" indent="-174550" eaLnBrk="1" fontAlgn="auto" hangingPunct="1">
              <a:spcBef>
                <a:spcPts val="0"/>
              </a:spcBef>
              <a:spcAft>
                <a:spcPts val="0"/>
              </a:spcAft>
              <a:buFont typeface="Arial" panose="020B0604020202020204" pitchFamily="34" charset="0"/>
              <a:buChar char="•"/>
              <a:defRPr/>
            </a:pPr>
            <a:r>
              <a:rPr lang="en-US" altLang="en-US" dirty="0"/>
              <a:t>Describe the key functions of a COOP Annex:</a:t>
            </a:r>
          </a:p>
          <a:p>
            <a:pPr marL="640018" lvl="1" indent="-174550" eaLnBrk="1" fontAlgn="auto" hangingPunct="1">
              <a:spcBef>
                <a:spcPts val="0"/>
              </a:spcBef>
              <a:spcAft>
                <a:spcPts val="0"/>
              </a:spcAft>
              <a:buFont typeface="Courier New" panose="02070309020205020404" pitchFamily="49" charset="0"/>
              <a:buChar char="o"/>
              <a:defRPr/>
            </a:pPr>
            <a:r>
              <a:rPr lang="en-US" altLang="en-US" dirty="0"/>
              <a:t>Emergency delegations of authority and orderly lines of succession, as necessary.</a:t>
            </a:r>
          </a:p>
          <a:p>
            <a:pPr marL="640018" lvl="1" indent="-174550" eaLnBrk="1" fontAlgn="auto" hangingPunct="1">
              <a:spcBef>
                <a:spcPts val="0"/>
              </a:spcBef>
              <a:spcAft>
                <a:spcPts val="0"/>
              </a:spcAft>
              <a:buFont typeface="Courier New" panose="02070309020205020404" pitchFamily="49" charset="0"/>
              <a:buChar char="o"/>
              <a:defRPr/>
            </a:pPr>
            <a:r>
              <a:rPr lang="en-US" altLang="en-US" dirty="0"/>
              <a:t>Emergency management of human resources.</a:t>
            </a:r>
          </a:p>
          <a:p>
            <a:pPr marL="640018" lvl="1" indent="-174550" eaLnBrk="1" fontAlgn="auto" hangingPunct="1">
              <a:spcBef>
                <a:spcPts val="0"/>
              </a:spcBef>
              <a:spcAft>
                <a:spcPts val="0"/>
              </a:spcAft>
              <a:buFont typeface="Courier New" panose="02070309020205020404" pitchFamily="49" charset="0"/>
              <a:buChar char="o"/>
              <a:defRPr/>
            </a:pPr>
            <a:r>
              <a:rPr lang="en-US" altLang="en-US" dirty="0"/>
              <a:t>Safekeeping of school resources, facilities, and vital records.</a:t>
            </a:r>
          </a:p>
          <a:p>
            <a:pPr marL="640018" lvl="1" indent="-174550" eaLnBrk="1" fontAlgn="auto" hangingPunct="1">
              <a:spcBef>
                <a:spcPts val="0"/>
              </a:spcBef>
              <a:spcAft>
                <a:spcPts val="0"/>
              </a:spcAft>
              <a:buFont typeface="Courier New" panose="02070309020205020404" pitchFamily="49" charset="0"/>
              <a:buChar char="o"/>
              <a:defRPr/>
            </a:pPr>
            <a:r>
              <a:rPr lang="en-US" altLang="en-US" dirty="0"/>
              <a:t>Emergency acquisition of resources necessary for business resumption.</a:t>
            </a:r>
          </a:p>
          <a:p>
            <a:pPr marL="640018" lvl="1" indent="-174550" eaLnBrk="1" fontAlgn="auto" hangingPunct="1">
              <a:spcBef>
                <a:spcPts val="0"/>
              </a:spcBef>
              <a:spcAft>
                <a:spcPts val="0"/>
              </a:spcAft>
              <a:buFont typeface="Courier New" panose="02070309020205020404" pitchFamily="49" charset="0"/>
              <a:buChar char="o"/>
              <a:defRPr/>
            </a:pPr>
            <a:r>
              <a:rPr lang="en-US" altLang="en-US" dirty="0"/>
              <a:t>Capability to perform critical functions remotely until resumption of normal operations.</a:t>
            </a:r>
          </a:p>
          <a:p>
            <a:pPr marL="174550" indent="-174550" eaLnBrk="1" fontAlgn="auto" hangingPunct="1">
              <a:spcBef>
                <a:spcPts val="0"/>
              </a:spcBef>
              <a:spcAft>
                <a:spcPts val="0"/>
              </a:spcAft>
              <a:buFont typeface="Arial"/>
              <a:buChar char="•"/>
              <a:defRPr/>
            </a:pPr>
            <a:endParaRPr lang="en-US" altLang="en-US" dirty="0"/>
          </a:p>
          <a:p>
            <a:pPr marL="174550" indent="-174550" eaLnBrk="1" fontAlgn="auto" hangingPunct="1">
              <a:spcBef>
                <a:spcPts val="0"/>
              </a:spcBef>
              <a:spcAft>
                <a:spcPts val="0"/>
              </a:spcAft>
              <a:buFont typeface="Arial" panose="020B0604020202020204" pitchFamily="34" charset="0"/>
              <a:buChar char="•"/>
              <a:defRPr/>
            </a:pPr>
            <a:r>
              <a:rPr lang="en-US" altLang="en-US" dirty="0"/>
              <a:t>Discuss the various components of a COOP Annex:</a:t>
            </a:r>
          </a:p>
          <a:p>
            <a:pPr marL="640018" lvl="2" indent="-174550" eaLnBrk="1" fontAlgn="auto" hangingPunct="1">
              <a:spcBef>
                <a:spcPts val="0"/>
              </a:spcBef>
              <a:spcAft>
                <a:spcPts val="0"/>
              </a:spcAft>
              <a:buFont typeface="Courier New" panose="02070309020205020404" pitchFamily="49" charset="0"/>
              <a:buChar char="o"/>
              <a:defRPr/>
            </a:pPr>
            <a:r>
              <a:rPr lang="en-US" dirty="0"/>
              <a:t>Define essential functions.</a:t>
            </a:r>
          </a:p>
          <a:p>
            <a:pPr marL="640018" lvl="2" indent="-174550" eaLnBrk="1" fontAlgn="auto" hangingPunct="1">
              <a:spcBef>
                <a:spcPts val="0"/>
              </a:spcBef>
              <a:spcAft>
                <a:spcPts val="0"/>
              </a:spcAft>
              <a:buFont typeface="Courier New" panose="02070309020205020404" pitchFamily="49" charset="0"/>
              <a:buChar char="o"/>
              <a:defRPr/>
            </a:pPr>
            <a:r>
              <a:rPr lang="en-US" dirty="0"/>
              <a:t>Create delegations of authority.</a:t>
            </a:r>
          </a:p>
          <a:p>
            <a:pPr marL="640018" lvl="2" indent="-174550" eaLnBrk="1" fontAlgn="auto" hangingPunct="1">
              <a:spcBef>
                <a:spcPts val="0"/>
              </a:spcBef>
              <a:spcAft>
                <a:spcPts val="0"/>
              </a:spcAft>
              <a:buFont typeface="Courier New" panose="02070309020205020404" pitchFamily="49" charset="0"/>
              <a:buChar char="o"/>
              <a:defRPr/>
            </a:pPr>
            <a:r>
              <a:rPr lang="en-US" dirty="0"/>
              <a:t>Establish plans for communications continuity.</a:t>
            </a:r>
          </a:p>
          <a:p>
            <a:pPr marL="640018" lvl="2" indent="-174550" eaLnBrk="1" fontAlgn="auto" hangingPunct="1">
              <a:spcBef>
                <a:spcPts val="0"/>
              </a:spcBef>
              <a:spcAft>
                <a:spcPts val="0"/>
              </a:spcAft>
              <a:buFont typeface="Courier New" panose="02070309020205020404" pitchFamily="49" charset="0"/>
              <a:buChar char="o"/>
              <a:defRPr/>
            </a:pPr>
            <a:r>
              <a:rPr lang="en-US" dirty="0"/>
              <a:t>Plan for human capital management.</a:t>
            </a:r>
          </a:p>
          <a:p>
            <a:pPr marL="640018" lvl="2" indent="-174550" eaLnBrk="1" fontAlgn="auto" hangingPunct="1">
              <a:spcBef>
                <a:spcPts val="0"/>
              </a:spcBef>
              <a:spcAft>
                <a:spcPts val="0"/>
              </a:spcAft>
              <a:buFont typeface="Courier New" panose="02070309020205020404" pitchFamily="49" charset="0"/>
              <a:buChar char="o"/>
              <a:defRPr/>
            </a:pPr>
            <a:r>
              <a:rPr lang="en-US" dirty="0"/>
              <a:t>Plan for reconstitution.</a:t>
            </a:r>
          </a:p>
          <a:p>
            <a:pPr marL="640018" lvl="2" indent="-174550" eaLnBrk="1" fontAlgn="auto" hangingPunct="1">
              <a:spcBef>
                <a:spcPts val="0"/>
              </a:spcBef>
              <a:spcAft>
                <a:spcPts val="0"/>
              </a:spcAft>
              <a:buFont typeface="Courier New" panose="02070309020205020404" pitchFamily="49" charset="0"/>
              <a:buChar char="o"/>
              <a:defRPr/>
            </a:pPr>
            <a:r>
              <a:rPr lang="en-US" dirty="0"/>
              <a:t>Create order of succession.</a:t>
            </a:r>
          </a:p>
          <a:p>
            <a:pPr marL="640018" lvl="2" indent="-174550" eaLnBrk="1" fontAlgn="auto" hangingPunct="1">
              <a:spcBef>
                <a:spcPts val="0"/>
              </a:spcBef>
              <a:spcAft>
                <a:spcPts val="0"/>
              </a:spcAft>
              <a:buFont typeface="Courier New" panose="02070309020205020404" pitchFamily="49" charset="0"/>
              <a:buChar char="o"/>
              <a:defRPr/>
            </a:pPr>
            <a:r>
              <a:rPr lang="en-US" dirty="0"/>
              <a:t>Identify alternate facilities and locations.</a:t>
            </a:r>
          </a:p>
          <a:p>
            <a:pPr marL="640018" lvl="2" indent="-174550" eaLnBrk="1" fontAlgn="auto" hangingPunct="1">
              <a:spcBef>
                <a:spcPts val="0"/>
              </a:spcBef>
              <a:spcAft>
                <a:spcPts val="0"/>
              </a:spcAft>
              <a:buFont typeface="Courier New" panose="02070309020205020404" pitchFamily="49" charset="0"/>
              <a:buChar char="o"/>
              <a:defRPr/>
            </a:pPr>
            <a:r>
              <a:rPr lang="en-US" dirty="0"/>
              <a:t>Create plan for accessing vital records.</a:t>
            </a:r>
          </a:p>
          <a:p>
            <a:pPr marL="640018" lvl="2" indent="-174550" eaLnBrk="1" fontAlgn="auto" hangingPunct="1">
              <a:spcBef>
                <a:spcPts val="0"/>
              </a:spcBef>
              <a:spcAft>
                <a:spcPts val="0"/>
              </a:spcAft>
              <a:buFont typeface="Courier New" panose="02070309020205020404" pitchFamily="49" charset="0"/>
              <a:buChar char="o"/>
              <a:defRPr/>
            </a:pPr>
            <a:r>
              <a:rPr lang="en-US" dirty="0"/>
              <a:t>Plan for devolution (in extreme scenarios).</a:t>
            </a:r>
          </a:p>
          <a:p>
            <a:pPr eaLnBrk="1" fontAlgn="auto" hangingPunct="1">
              <a:spcBef>
                <a:spcPts val="0"/>
              </a:spcBef>
              <a:spcAft>
                <a:spcPts val="0"/>
              </a:spcAft>
              <a:defRPr/>
            </a:pPr>
            <a:endParaRPr lang="en-US" altLang="en-US" dirty="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384" indent="-290917">
              <a:spcBef>
                <a:spcPct val="30000"/>
              </a:spcBef>
              <a:defRPr sz="1200">
                <a:solidFill>
                  <a:schemeClr val="tx1"/>
                </a:solidFill>
                <a:latin typeface="Calibri" pitchFamily="34" charset="0"/>
              </a:defRPr>
            </a:lvl2pPr>
            <a:lvl3pPr marL="1163668" indent="-232734">
              <a:spcBef>
                <a:spcPct val="30000"/>
              </a:spcBef>
              <a:defRPr sz="1200">
                <a:solidFill>
                  <a:schemeClr val="tx1"/>
                </a:solidFill>
                <a:latin typeface="Calibri" pitchFamily="34" charset="0"/>
              </a:defRPr>
            </a:lvl3pPr>
            <a:lvl4pPr marL="1629137" indent="-232734">
              <a:spcBef>
                <a:spcPct val="30000"/>
              </a:spcBef>
              <a:defRPr sz="1200">
                <a:solidFill>
                  <a:schemeClr val="tx1"/>
                </a:solidFill>
                <a:latin typeface="Calibri" pitchFamily="34" charset="0"/>
              </a:defRPr>
            </a:lvl4pPr>
            <a:lvl5pPr marL="2094603" indent="-232734">
              <a:spcBef>
                <a:spcPct val="30000"/>
              </a:spcBef>
              <a:defRPr sz="1200">
                <a:solidFill>
                  <a:schemeClr val="tx1"/>
                </a:solidFill>
                <a:latin typeface="Calibri" pitchFamily="34" charset="0"/>
              </a:defRPr>
            </a:lvl5pPr>
            <a:lvl6pPr marL="2560069" indent="-232734" defTabSz="465467" eaLnBrk="0" fontAlgn="base" hangingPunct="0">
              <a:spcBef>
                <a:spcPct val="30000"/>
              </a:spcBef>
              <a:spcAft>
                <a:spcPct val="0"/>
              </a:spcAft>
              <a:defRPr sz="1200">
                <a:solidFill>
                  <a:schemeClr val="tx1"/>
                </a:solidFill>
                <a:latin typeface="Calibri" pitchFamily="34" charset="0"/>
              </a:defRPr>
            </a:lvl6pPr>
            <a:lvl7pPr marL="3025537" indent="-232734" defTabSz="465467" eaLnBrk="0" fontAlgn="base" hangingPunct="0">
              <a:spcBef>
                <a:spcPct val="30000"/>
              </a:spcBef>
              <a:spcAft>
                <a:spcPct val="0"/>
              </a:spcAft>
              <a:defRPr sz="1200">
                <a:solidFill>
                  <a:schemeClr val="tx1"/>
                </a:solidFill>
                <a:latin typeface="Calibri" pitchFamily="34" charset="0"/>
              </a:defRPr>
            </a:lvl7pPr>
            <a:lvl8pPr marL="3491005" indent="-232734" defTabSz="465467" eaLnBrk="0" fontAlgn="base" hangingPunct="0">
              <a:spcBef>
                <a:spcPct val="30000"/>
              </a:spcBef>
              <a:spcAft>
                <a:spcPct val="0"/>
              </a:spcAft>
              <a:defRPr sz="1200">
                <a:solidFill>
                  <a:schemeClr val="tx1"/>
                </a:solidFill>
                <a:latin typeface="Calibri" pitchFamily="34" charset="0"/>
              </a:defRPr>
            </a:lvl8pPr>
            <a:lvl9pPr marL="3956472" indent="-232734" defTabSz="465467" eaLnBrk="0" fontAlgn="base" hangingPunct="0">
              <a:spcBef>
                <a:spcPct val="30000"/>
              </a:spcBef>
              <a:spcAft>
                <a:spcPct val="0"/>
              </a:spcAft>
              <a:defRPr sz="1200">
                <a:solidFill>
                  <a:schemeClr val="tx1"/>
                </a:solidFill>
                <a:latin typeface="Calibri" pitchFamily="34" charset="0"/>
              </a:defRPr>
            </a:lvl9pPr>
          </a:lstStyle>
          <a:p>
            <a:pPr>
              <a:spcBef>
                <a:spcPct val="0"/>
              </a:spcBef>
            </a:pPr>
            <a:fld id="{5315DFD8-96DE-42CC-8652-35EB90C704CD}" type="slidenum">
              <a:rPr lang="en-US" altLang="en-US" smtClean="0">
                <a:latin typeface="Arial" pitchFamily="34" charset="0"/>
                <a:ea typeface="MS PGothic" pitchFamily="34" charset="-128"/>
              </a:rPr>
              <a:pPr>
                <a:spcBef>
                  <a:spcPct val="0"/>
                </a:spcBef>
              </a:pPr>
              <a:t>32</a:t>
            </a:fld>
            <a:endParaRPr lang="en-US" altLang="en-US">
              <a:latin typeface="Arial" pitchFamily="34" charset="0"/>
              <a:ea typeface="MS PGothic"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406400" y="696913"/>
            <a:ext cx="61912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a:ln/>
        </p:spPr>
        <p:txBody>
          <a:bodyPr/>
          <a:lstStyle/>
          <a:p>
            <a:pPr eaLnBrk="1" fontAlgn="auto" hangingPunct="1">
              <a:spcBef>
                <a:spcPts val="0"/>
              </a:spcBef>
              <a:spcAft>
                <a:spcPts val="0"/>
              </a:spcAft>
              <a:defRPr/>
            </a:pPr>
            <a:r>
              <a:rPr lang="en-US" altLang="en-US" b="1" dirty="0"/>
              <a:t>Student Compensation</a:t>
            </a:r>
          </a:p>
          <a:p>
            <a:pPr eaLnBrk="1" fontAlgn="auto" hangingPunct="1">
              <a:spcBef>
                <a:spcPts val="0"/>
              </a:spcBef>
              <a:spcAft>
                <a:spcPts val="0"/>
              </a:spcAft>
              <a:defRPr/>
            </a:pPr>
            <a:endParaRPr lang="en-US" altLang="en-US" b="1" dirty="0"/>
          </a:p>
          <a:p>
            <a:pPr eaLnBrk="1" fontAlgn="auto" hangingPunct="1">
              <a:spcBef>
                <a:spcPts val="0"/>
              </a:spcBef>
              <a:spcAft>
                <a:spcPts val="0"/>
              </a:spcAft>
              <a:defRPr/>
            </a:pPr>
            <a:r>
              <a:rPr lang="en-US" altLang="en-US" b="0" dirty="0"/>
              <a:t>If such a situation occurs, there should first be a focus on issuing a credit for the upcoming school year. This also feeds into retention efforts.  Reimbursement for unused Housing and meal plans tend to be sought by students. Give the options of rolling over the unused Housing and meal plans to the upcoming year unless they are seniors or plan to transfer. It is also recommended that a policy be developed for reimbursements/compensations and that the policy be written into the COOP. Furthermore, notification of credit instead of reimbursements can be outlined in the Student Handbook.</a:t>
            </a:r>
          </a:p>
          <a:p>
            <a:pPr eaLnBrk="1" fontAlgn="auto" hangingPunct="1">
              <a:spcBef>
                <a:spcPts val="0"/>
              </a:spcBef>
              <a:spcAft>
                <a:spcPts val="0"/>
              </a:spcAft>
              <a:defRPr/>
            </a:pPr>
            <a:endParaRPr lang="en-US" altLang="en-US" b="0" dirty="0"/>
          </a:p>
          <a:p>
            <a:pPr eaLnBrk="1" fontAlgn="auto" hangingPunct="1">
              <a:spcBef>
                <a:spcPts val="0"/>
              </a:spcBef>
              <a:spcAft>
                <a:spcPts val="0"/>
              </a:spcAft>
              <a:defRPr/>
            </a:pPr>
            <a:r>
              <a:rPr lang="en-US" altLang="en-US" b="0" dirty="0"/>
              <a:t>If Health Services and Counseling Services are no longer available due to an emergency situation,  the following are options:</a:t>
            </a:r>
          </a:p>
          <a:p>
            <a:pPr marL="171450" indent="-171450" eaLnBrk="1" fontAlgn="auto" hangingPunct="1">
              <a:spcBef>
                <a:spcPts val="0"/>
              </a:spcBef>
              <a:spcAft>
                <a:spcPts val="0"/>
              </a:spcAft>
              <a:buFont typeface="Arial" panose="020B0604020202020204" pitchFamily="34" charset="0"/>
              <a:buChar char="•"/>
              <a:defRPr/>
            </a:pPr>
            <a:r>
              <a:rPr lang="en-US" altLang="en-US" b="0" dirty="0"/>
              <a:t>Contract with the local hospital or an emergency care facility (Doc-in-a Box) for continued medical care. Provide transportation if necessary. Some institutions use taxi services and vouchers.</a:t>
            </a:r>
          </a:p>
          <a:p>
            <a:pPr marL="171450" indent="-171450" eaLnBrk="1" fontAlgn="auto" hangingPunct="1">
              <a:spcBef>
                <a:spcPts val="0"/>
              </a:spcBef>
              <a:spcAft>
                <a:spcPts val="0"/>
              </a:spcAft>
              <a:buFont typeface="Arial" panose="020B0604020202020204" pitchFamily="34" charset="0"/>
              <a:buChar char="•"/>
              <a:defRPr/>
            </a:pPr>
            <a:r>
              <a:rPr lang="en-US" altLang="en-US" b="0" dirty="0"/>
              <a:t>Telehealth is also an option for ongoing medical care in some situations.</a:t>
            </a:r>
          </a:p>
          <a:p>
            <a:pPr marL="171450" indent="-171450" eaLnBrk="1" fontAlgn="auto" hangingPunct="1">
              <a:spcBef>
                <a:spcPts val="0"/>
              </a:spcBef>
              <a:spcAft>
                <a:spcPts val="0"/>
              </a:spcAft>
              <a:buFont typeface="Arial" panose="020B0604020202020204" pitchFamily="34" charset="0"/>
              <a:buChar char="•"/>
              <a:defRPr/>
            </a:pPr>
            <a:r>
              <a:rPr lang="en-US" altLang="en-US" b="0" dirty="0"/>
              <a:t>Telehealth is an option for counseling services.</a:t>
            </a:r>
          </a:p>
          <a:p>
            <a:pPr eaLnBrk="1" fontAlgn="auto" hangingPunct="1">
              <a:spcBef>
                <a:spcPts val="0"/>
              </a:spcBef>
              <a:spcAft>
                <a:spcPts val="0"/>
              </a:spcAft>
              <a:defRPr/>
            </a:pPr>
            <a:endParaRPr lang="en-US" altLang="en-US" b="1" dirty="0"/>
          </a:p>
          <a:p>
            <a:pPr eaLnBrk="1" fontAlgn="auto" hangingPunct="1">
              <a:spcBef>
                <a:spcPts val="0"/>
              </a:spcBef>
              <a:spcAft>
                <a:spcPts val="0"/>
              </a:spcAft>
              <a:defRPr/>
            </a:pPr>
            <a:r>
              <a:rPr lang="en-US" altLang="en-US" b="1" dirty="0"/>
              <a:t>Recovery of Student Records</a:t>
            </a:r>
          </a:p>
          <a:p>
            <a:pPr eaLnBrk="1" fontAlgn="auto" hangingPunct="1">
              <a:spcBef>
                <a:spcPts val="0"/>
              </a:spcBef>
              <a:spcAft>
                <a:spcPts val="0"/>
              </a:spcAft>
              <a:defRPr/>
            </a:pPr>
            <a:endParaRPr lang="en-US" altLang="en-US" b="1" dirty="0"/>
          </a:p>
          <a:p>
            <a:pPr eaLnBrk="1" fontAlgn="auto" hangingPunct="1">
              <a:spcBef>
                <a:spcPts val="0"/>
              </a:spcBef>
              <a:spcAft>
                <a:spcPts val="0"/>
              </a:spcAft>
              <a:defRPr/>
            </a:pPr>
            <a:r>
              <a:rPr lang="en-US" altLang="en-US" b="0" dirty="0"/>
              <a:t>All vital institution records should be stored using a cloud-based system. This can also be backed up. It is important that the server be in another region in the event there is a regional catastrophic event.</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384" indent="-290917">
              <a:spcBef>
                <a:spcPct val="30000"/>
              </a:spcBef>
              <a:defRPr sz="1200">
                <a:solidFill>
                  <a:schemeClr val="tx1"/>
                </a:solidFill>
                <a:latin typeface="Calibri" pitchFamily="34" charset="0"/>
              </a:defRPr>
            </a:lvl2pPr>
            <a:lvl3pPr marL="1163668" indent="-232734">
              <a:spcBef>
                <a:spcPct val="30000"/>
              </a:spcBef>
              <a:defRPr sz="1200">
                <a:solidFill>
                  <a:schemeClr val="tx1"/>
                </a:solidFill>
                <a:latin typeface="Calibri" pitchFamily="34" charset="0"/>
              </a:defRPr>
            </a:lvl3pPr>
            <a:lvl4pPr marL="1629137" indent="-232734">
              <a:spcBef>
                <a:spcPct val="30000"/>
              </a:spcBef>
              <a:defRPr sz="1200">
                <a:solidFill>
                  <a:schemeClr val="tx1"/>
                </a:solidFill>
                <a:latin typeface="Calibri" pitchFamily="34" charset="0"/>
              </a:defRPr>
            </a:lvl4pPr>
            <a:lvl5pPr marL="2094603" indent="-232734">
              <a:spcBef>
                <a:spcPct val="30000"/>
              </a:spcBef>
              <a:defRPr sz="1200">
                <a:solidFill>
                  <a:schemeClr val="tx1"/>
                </a:solidFill>
                <a:latin typeface="Calibri" pitchFamily="34" charset="0"/>
              </a:defRPr>
            </a:lvl5pPr>
            <a:lvl6pPr marL="2560069" indent="-232734" defTabSz="465467" eaLnBrk="0" fontAlgn="base" hangingPunct="0">
              <a:spcBef>
                <a:spcPct val="30000"/>
              </a:spcBef>
              <a:spcAft>
                <a:spcPct val="0"/>
              </a:spcAft>
              <a:defRPr sz="1200">
                <a:solidFill>
                  <a:schemeClr val="tx1"/>
                </a:solidFill>
                <a:latin typeface="Calibri" pitchFamily="34" charset="0"/>
              </a:defRPr>
            </a:lvl6pPr>
            <a:lvl7pPr marL="3025537" indent="-232734" defTabSz="465467" eaLnBrk="0" fontAlgn="base" hangingPunct="0">
              <a:spcBef>
                <a:spcPct val="30000"/>
              </a:spcBef>
              <a:spcAft>
                <a:spcPct val="0"/>
              </a:spcAft>
              <a:defRPr sz="1200">
                <a:solidFill>
                  <a:schemeClr val="tx1"/>
                </a:solidFill>
                <a:latin typeface="Calibri" pitchFamily="34" charset="0"/>
              </a:defRPr>
            </a:lvl7pPr>
            <a:lvl8pPr marL="3491005" indent="-232734" defTabSz="465467" eaLnBrk="0" fontAlgn="base" hangingPunct="0">
              <a:spcBef>
                <a:spcPct val="30000"/>
              </a:spcBef>
              <a:spcAft>
                <a:spcPct val="0"/>
              </a:spcAft>
              <a:defRPr sz="1200">
                <a:solidFill>
                  <a:schemeClr val="tx1"/>
                </a:solidFill>
                <a:latin typeface="Calibri" pitchFamily="34" charset="0"/>
              </a:defRPr>
            </a:lvl8pPr>
            <a:lvl9pPr marL="3956472" indent="-232734" defTabSz="465467" eaLnBrk="0" fontAlgn="base" hangingPunct="0">
              <a:spcBef>
                <a:spcPct val="30000"/>
              </a:spcBef>
              <a:spcAft>
                <a:spcPct val="0"/>
              </a:spcAft>
              <a:defRPr sz="1200">
                <a:solidFill>
                  <a:schemeClr val="tx1"/>
                </a:solidFill>
                <a:latin typeface="Calibri" pitchFamily="34" charset="0"/>
              </a:defRPr>
            </a:lvl9pPr>
          </a:lstStyle>
          <a:p>
            <a:pPr>
              <a:spcBef>
                <a:spcPct val="0"/>
              </a:spcBef>
            </a:pPr>
            <a:fld id="{5315DFD8-96DE-42CC-8652-35EB90C704CD}" type="slidenum">
              <a:rPr lang="en-US" altLang="en-US" smtClean="0">
                <a:latin typeface="Arial" pitchFamily="34" charset="0"/>
                <a:ea typeface="MS PGothic" pitchFamily="34" charset="-128"/>
              </a:rPr>
              <a:pPr>
                <a:spcBef>
                  <a:spcPct val="0"/>
                </a:spcBef>
              </a:pPr>
              <a:t>33</a:t>
            </a:fld>
            <a:endParaRPr lang="en-US" altLang="en-US">
              <a:latin typeface="Arial" pitchFamily="34" charset="0"/>
              <a:ea typeface="MS PGothic" pitchFamily="34" charset="-128"/>
            </a:endParaRPr>
          </a:p>
        </p:txBody>
      </p:sp>
    </p:spTree>
    <p:extLst>
      <p:ext uri="{BB962C8B-B14F-4D97-AF65-F5344CB8AC3E}">
        <p14:creationId xmlns:p14="http://schemas.microsoft.com/office/powerpoint/2010/main" val="2675177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406400" y="696913"/>
            <a:ext cx="61912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6559" indent="-176559" eaLnBrk="1" fontAlgn="auto" hangingPunct="1">
              <a:spcBef>
                <a:spcPct val="0"/>
              </a:spcBef>
              <a:spcAft>
                <a:spcPts val="0"/>
              </a:spcAft>
              <a:buFont typeface="Arial" panose="020B0604020202020204" pitchFamily="34" charset="0"/>
              <a:buChar char="•"/>
              <a:defRPr/>
            </a:pPr>
            <a:r>
              <a:rPr lang="en-US" altLang="en-US" dirty="0"/>
              <a:t>Encourage participants to think through the three main ideas that were most relevant or impactful for them, such as things they learned that revealed a need they have, or a way they can enhance the planning efforts already in place. </a:t>
            </a:r>
          </a:p>
          <a:p>
            <a:pPr eaLnBrk="1" fontAlgn="auto" hangingPunct="1">
              <a:spcBef>
                <a:spcPct val="0"/>
              </a:spcBef>
              <a:spcAft>
                <a:spcPts val="0"/>
              </a:spcAft>
              <a:defRPr/>
            </a:pPr>
            <a:endParaRPr lang="en-US" altLang="en-US" dirty="0"/>
          </a:p>
          <a:p>
            <a:pPr marL="176559" indent="-176559" eaLnBrk="1" fontAlgn="auto" hangingPunct="1">
              <a:spcBef>
                <a:spcPct val="0"/>
              </a:spcBef>
              <a:spcAft>
                <a:spcPts val="0"/>
              </a:spcAft>
              <a:buFont typeface="Arial" panose="020B0604020202020204" pitchFamily="34" charset="0"/>
              <a:buChar char="•"/>
              <a:defRPr/>
            </a:pPr>
            <a:r>
              <a:rPr lang="en-US" altLang="en-US" dirty="0"/>
              <a:t>Then, encourage participants to think through the steps they will take upon returning to their institution to set these changes into motion, and how to see them through to completion/implementation. Who will they need to bring on board? What is needed to put these changes into place—training, equipment, manpower? How will these changes be maintained? </a:t>
            </a:r>
          </a:p>
          <a:p>
            <a:pPr eaLnBrk="1" fontAlgn="auto" hangingPunct="1">
              <a:spcBef>
                <a:spcPct val="0"/>
              </a:spcBef>
              <a:spcAft>
                <a:spcPts val="0"/>
              </a:spcAft>
              <a:buFontTx/>
              <a:buChar char="•"/>
              <a:defRPr/>
            </a:pPr>
            <a:endParaRPr lang="en-US" altLang="en-US" dirty="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384" indent="-290917">
              <a:spcBef>
                <a:spcPct val="30000"/>
              </a:spcBef>
              <a:defRPr sz="1200">
                <a:solidFill>
                  <a:schemeClr val="tx1"/>
                </a:solidFill>
                <a:latin typeface="Calibri" pitchFamily="34" charset="0"/>
              </a:defRPr>
            </a:lvl2pPr>
            <a:lvl3pPr marL="1163668" indent="-232734">
              <a:spcBef>
                <a:spcPct val="30000"/>
              </a:spcBef>
              <a:defRPr sz="1200">
                <a:solidFill>
                  <a:schemeClr val="tx1"/>
                </a:solidFill>
                <a:latin typeface="Calibri" pitchFamily="34" charset="0"/>
              </a:defRPr>
            </a:lvl3pPr>
            <a:lvl4pPr marL="1629137" indent="-232734">
              <a:spcBef>
                <a:spcPct val="30000"/>
              </a:spcBef>
              <a:defRPr sz="1200">
                <a:solidFill>
                  <a:schemeClr val="tx1"/>
                </a:solidFill>
                <a:latin typeface="Calibri" pitchFamily="34" charset="0"/>
              </a:defRPr>
            </a:lvl4pPr>
            <a:lvl5pPr marL="2094603" indent="-232734">
              <a:spcBef>
                <a:spcPct val="30000"/>
              </a:spcBef>
              <a:defRPr sz="1200">
                <a:solidFill>
                  <a:schemeClr val="tx1"/>
                </a:solidFill>
                <a:latin typeface="Calibri" pitchFamily="34" charset="0"/>
              </a:defRPr>
            </a:lvl5pPr>
            <a:lvl6pPr marL="2560069" indent="-232734" defTabSz="465467" eaLnBrk="0" fontAlgn="base" hangingPunct="0">
              <a:spcBef>
                <a:spcPct val="30000"/>
              </a:spcBef>
              <a:spcAft>
                <a:spcPct val="0"/>
              </a:spcAft>
              <a:defRPr sz="1200">
                <a:solidFill>
                  <a:schemeClr val="tx1"/>
                </a:solidFill>
                <a:latin typeface="Calibri" pitchFamily="34" charset="0"/>
              </a:defRPr>
            </a:lvl6pPr>
            <a:lvl7pPr marL="3025537" indent="-232734" defTabSz="465467" eaLnBrk="0" fontAlgn="base" hangingPunct="0">
              <a:spcBef>
                <a:spcPct val="30000"/>
              </a:spcBef>
              <a:spcAft>
                <a:spcPct val="0"/>
              </a:spcAft>
              <a:defRPr sz="1200">
                <a:solidFill>
                  <a:schemeClr val="tx1"/>
                </a:solidFill>
                <a:latin typeface="Calibri" pitchFamily="34" charset="0"/>
              </a:defRPr>
            </a:lvl7pPr>
            <a:lvl8pPr marL="3491005" indent="-232734" defTabSz="465467" eaLnBrk="0" fontAlgn="base" hangingPunct="0">
              <a:spcBef>
                <a:spcPct val="30000"/>
              </a:spcBef>
              <a:spcAft>
                <a:spcPct val="0"/>
              </a:spcAft>
              <a:defRPr sz="1200">
                <a:solidFill>
                  <a:schemeClr val="tx1"/>
                </a:solidFill>
                <a:latin typeface="Calibri" pitchFamily="34" charset="0"/>
              </a:defRPr>
            </a:lvl8pPr>
            <a:lvl9pPr marL="3956472" indent="-232734" defTabSz="465467" eaLnBrk="0" fontAlgn="base" hangingPunct="0">
              <a:spcBef>
                <a:spcPct val="30000"/>
              </a:spcBef>
              <a:spcAft>
                <a:spcPct val="0"/>
              </a:spcAft>
              <a:defRPr sz="1200">
                <a:solidFill>
                  <a:schemeClr val="tx1"/>
                </a:solidFill>
                <a:latin typeface="Calibri" pitchFamily="34" charset="0"/>
              </a:defRPr>
            </a:lvl9pPr>
          </a:lstStyle>
          <a:p>
            <a:pPr>
              <a:spcBef>
                <a:spcPct val="0"/>
              </a:spcBef>
            </a:pPr>
            <a:fld id="{11B2EB14-7EC4-40E6-9F3B-FE2D8E4972CD}" type="slidenum">
              <a:rPr lang="en-US" altLang="en-US" smtClean="0"/>
              <a:pPr>
                <a:spcBef>
                  <a:spcPct val="0"/>
                </a:spcBef>
              </a:pPr>
              <a:t>34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406400" y="696913"/>
            <a:ext cx="61912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altLang="en-US" dirty="0"/>
              <a:t>The COOP Functional Annex describes how an IHE will ensure that essential functions continue during an emergency and its immediate aftermath. Such emergencies may include a large storm, a building power outage, major fire, or even a pandemic that prompts an extended closure. </a:t>
            </a:r>
          </a:p>
          <a:p>
            <a:pPr eaLnBrk="1" hangingPunct="1">
              <a:spcBef>
                <a:spcPct val="0"/>
              </a:spcBef>
              <a:defRPr/>
            </a:pPr>
            <a:endParaRPr lang="en-US" altLang="en-US" dirty="0"/>
          </a:p>
          <a:p>
            <a:pPr eaLnBrk="1" hangingPunct="1">
              <a:spcBef>
                <a:spcPct val="0"/>
              </a:spcBef>
              <a:defRPr/>
            </a:pPr>
            <a:r>
              <a:rPr lang="en-US" altLang="en-US" dirty="0"/>
              <a:t>The purpose of a COOP Annex is to</a:t>
            </a:r>
          </a:p>
          <a:p>
            <a:pPr marL="174550" indent="-174550" eaLnBrk="1" hangingPunct="1">
              <a:spcBef>
                <a:spcPct val="0"/>
              </a:spcBef>
              <a:buFont typeface="Arial" panose="020B0604020202020204" pitchFamily="34" charset="0"/>
              <a:buChar char="•"/>
              <a:defRPr/>
            </a:pPr>
            <a:r>
              <a:rPr lang="en-US" altLang="en-US" dirty="0"/>
              <a:t>Restore essential functions within 12 hours of activation; and</a:t>
            </a:r>
          </a:p>
          <a:p>
            <a:pPr marL="174550" indent="-174550" eaLnBrk="1" hangingPunct="1">
              <a:spcBef>
                <a:spcPct val="0"/>
              </a:spcBef>
              <a:buFont typeface="Arial" panose="020B0604020202020204" pitchFamily="34" charset="0"/>
              <a:buChar char="•"/>
              <a:defRPr/>
            </a:pPr>
            <a:r>
              <a:rPr lang="en-US" altLang="en-US" dirty="0"/>
              <a:t>Sustain restored essential functions for up to 30 days or until full operational status is achieved.</a:t>
            </a:r>
          </a:p>
          <a:p>
            <a:pPr eaLnBrk="1" hangingPunct="1">
              <a:spcBef>
                <a:spcPct val="0"/>
              </a:spcBef>
              <a:defRPr/>
            </a:pPr>
            <a:endParaRPr lang="en-US" altLang="en-US" dirty="0"/>
          </a:p>
          <a:p>
            <a:pPr eaLnBrk="1" hangingPunct="1">
              <a:spcBef>
                <a:spcPct val="0"/>
              </a:spcBef>
              <a:defRPr/>
            </a:pPr>
            <a:r>
              <a:rPr lang="en-US" altLang="en-US" dirty="0"/>
              <a:t>The COOP Annex is part of the Functional Annexes Section of an IHE EOP.</a:t>
            </a:r>
          </a:p>
          <a:p>
            <a:pPr eaLnBrk="1" hangingPunct="1">
              <a:spcBef>
                <a:spcPct val="0"/>
              </a:spcBef>
              <a:defRPr/>
            </a:pPr>
            <a:endParaRPr lang="en-US" altLang="en-US" dirty="0"/>
          </a:p>
          <a:p>
            <a:pPr>
              <a:defRPr/>
            </a:pPr>
            <a:r>
              <a:rPr lang="en-US" altLang="en-US" dirty="0">
                <a:solidFill>
                  <a:srgbClr val="000000"/>
                </a:solidFill>
              </a:rPr>
              <a:t>As a reminder, the traditional format of an EOP has three major sections—the Basic Plan, Functional Annexes, and Threat- and Hazard-Specific Annexes:</a:t>
            </a:r>
          </a:p>
          <a:p>
            <a:pPr>
              <a:defRPr/>
            </a:pPr>
            <a:endParaRPr lang="en-US" altLang="en-US" dirty="0">
              <a:solidFill>
                <a:srgbClr val="000000"/>
              </a:solidFill>
            </a:endParaRPr>
          </a:p>
          <a:p>
            <a:pPr marL="232734" indent="-232734" eaLnBrk="1" hangingPunct="1">
              <a:spcBef>
                <a:spcPct val="0"/>
              </a:spcBef>
              <a:buFont typeface="+mj-lt"/>
              <a:buAutoNum type="arabicParenR"/>
              <a:defRPr/>
            </a:pPr>
            <a:r>
              <a:rPr lang="en-US" altLang="en-US" dirty="0">
                <a:solidFill>
                  <a:srgbClr val="000000"/>
                </a:solidFill>
              </a:rPr>
              <a:t>The </a:t>
            </a:r>
            <a:r>
              <a:rPr lang="en-US" altLang="en-US" b="1" i="1" dirty="0">
                <a:solidFill>
                  <a:srgbClr val="000000"/>
                </a:solidFill>
              </a:rPr>
              <a:t>Basic Plan </a:t>
            </a:r>
            <a:r>
              <a:rPr lang="en-US" altLang="en-US" dirty="0">
                <a:solidFill>
                  <a:srgbClr val="000000"/>
                </a:solidFill>
              </a:rPr>
              <a:t>section of the IHE EOP provides an overview of the institution’s approach to emergency operations. </a:t>
            </a:r>
          </a:p>
          <a:p>
            <a:pPr marL="232734" indent="-232734" eaLnBrk="1" hangingPunct="1">
              <a:spcBef>
                <a:spcPct val="0"/>
              </a:spcBef>
              <a:buFont typeface="+mj-lt"/>
              <a:buAutoNum type="arabicParenR"/>
              <a:defRPr/>
            </a:pPr>
            <a:endParaRPr lang="en-US" altLang="en-US" dirty="0">
              <a:solidFill>
                <a:srgbClr val="000000"/>
              </a:solidFill>
            </a:endParaRPr>
          </a:p>
          <a:p>
            <a:pPr marL="232734" indent="-232734" eaLnBrk="1" hangingPunct="1">
              <a:spcBef>
                <a:spcPct val="0"/>
              </a:spcBef>
              <a:buFont typeface="+mj-lt"/>
              <a:buAutoNum type="arabicParenR"/>
              <a:defRPr/>
            </a:pPr>
            <a:r>
              <a:rPr lang="en-US" altLang="en-US" dirty="0">
                <a:solidFill>
                  <a:srgbClr val="000000"/>
                </a:solidFill>
              </a:rPr>
              <a:t>The </a:t>
            </a:r>
            <a:r>
              <a:rPr lang="en-US" altLang="en-US" b="1" i="1" dirty="0">
                <a:solidFill>
                  <a:srgbClr val="000000"/>
                </a:solidFill>
              </a:rPr>
              <a:t>Functional Annexes </a:t>
            </a:r>
            <a:r>
              <a:rPr lang="en-US" altLang="en-US" dirty="0">
                <a:solidFill>
                  <a:srgbClr val="000000"/>
                </a:solidFill>
              </a:rPr>
              <a:t>section details the goals, objectives, and courses of action of essential functions (e.g., evacuation, lockdown, communications and warning) that apply across multiple threats or hazards. </a:t>
            </a:r>
            <a:r>
              <a:rPr lang="en-US" altLang="en-US" b="1" u="sng" dirty="0">
                <a:solidFill>
                  <a:srgbClr val="000000"/>
                </a:solidFill>
              </a:rPr>
              <a:t>This is where the COOP Annex is located.</a:t>
            </a:r>
          </a:p>
          <a:p>
            <a:pPr marL="232734" indent="-232734" eaLnBrk="1" hangingPunct="1">
              <a:spcBef>
                <a:spcPct val="0"/>
              </a:spcBef>
              <a:buFont typeface="+mj-lt"/>
              <a:buAutoNum type="arabicParenR"/>
              <a:defRPr/>
            </a:pPr>
            <a:endParaRPr lang="en-US" altLang="en-US" b="1" u="sng" dirty="0">
              <a:solidFill>
                <a:srgbClr val="000000"/>
              </a:solidFill>
            </a:endParaRPr>
          </a:p>
          <a:p>
            <a:pPr marL="232734" indent="-232734" eaLnBrk="1" hangingPunct="1">
              <a:spcBef>
                <a:spcPct val="0"/>
              </a:spcBef>
              <a:buFont typeface="+mj-lt"/>
              <a:buAutoNum type="arabicParenR"/>
              <a:defRPr/>
            </a:pPr>
            <a:r>
              <a:rPr lang="en-US" altLang="en-US" dirty="0">
                <a:solidFill>
                  <a:srgbClr val="000000"/>
                </a:solidFill>
              </a:rPr>
              <a:t>The </a:t>
            </a:r>
            <a:r>
              <a:rPr lang="en-US" altLang="en-US" b="1" i="1" dirty="0">
                <a:solidFill>
                  <a:srgbClr val="000000"/>
                </a:solidFill>
              </a:rPr>
              <a:t>Threat- and Hazard-Specific Annexes </a:t>
            </a:r>
            <a:r>
              <a:rPr lang="en-US" altLang="en-US" dirty="0">
                <a:solidFill>
                  <a:srgbClr val="000000"/>
                </a:solidFill>
              </a:rPr>
              <a:t>section specifies the goals, objectives, and courses of action that an IHE will follow before, during, and after a particular type of threat or hazard (e.g., hurricane, </a:t>
            </a:r>
            <a:r>
              <a:rPr lang="en-US" altLang="en-US" i="1" dirty="0">
                <a:solidFill>
                  <a:srgbClr val="000000"/>
                </a:solidFill>
              </a:rPr>
              <a:t>active shooter</a:t>
            </a:r>
            <a:r>
              <a:rPr lang="en-US" altLang="en-US" dirty="0">
                <a:solidFill>
                  <a:srgbClr val="000000"/>
                </a:solidFill>
              </a:rPr>
              <a:t>,</a:t>
            </a:r>
            <a:r>
              <a:rPr lang="en-US" altLang="en-US" i="1" dirty="0">
                <a:solidFill>
                  <a:srgbClr val="000000"/>
                </a:solidFill>
              </a:rPr>
              <a:t> </a:t>
            </a:r>
            <a:r>
              <a:rPr lang="en-US" altLang="en-US" dirty="0">
                <a:solidFill>
                  <a:srgbClr val="000000"/>
                </a:solidFill>
              </a:rPr>
              <a:t>fire).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384" indent="-290917">
              <a:spcBef>
                <a:spcPct val="30000"/>
              </a:spcBef>
              <a:defRPr sz="1200">
                <a:solidFill>
                  <a:schemeClr val="tx1"/>
                </a:solidFill>
                <a:latin typeface="Calibri" pitchFamily="34" charset="0"/>
              </a:defRPr>
            </a:lvl2pPr>
            <a:lvl3pPr marL="1163668" indent="-232734">
              <a:spcBef>
                <a:spcPct val="30000"/>
              </a:spcBef>
              <a:defRPr sz="1200">
                <a:solidFill>
                  <a:schemeClr val="tx1"/>
                </a:solidFill>
                <a:latin typeface="Calibri" pitchFamily="34" charset="0"/>
              </a:defRPr>
            </a:lvl3pPr>
            <a:lvl4pPr marL="1629137" indent="-232734">
              <a:spcBef>
                <a:spcPct val="30000"/>
              </a:spcBef>
              <a:defRPr sz="1200">
                <a:solidFill>
                  <a:schemeClr val="tx1"/>
                </a:solidFill>
                <a:latin typeface="Calibri" pitchFamily="34" charset="0"/>
              </a:defRPr>
            </a:lvl4pPr>
            <a:lvl5pPr marL="2094603" indent="-232734">
              <a:spcBef>
                <a:spcPct val="30000"/>
              </a:spcBef>
              <a:defRPr sz="1200">
                <a:solidFill>
                  <a:schemeClr val="tx1"/>
                </a:solidFill>
                <a:latin typeface="Calibri" pitchFamily="34" charset="0"/>
              </a:defRPr>
            </a:lvl5pPr>
            <a:lvl6pPr marL="2560069" indent="-232734" defTabSz="465467" eaLnBrk="0" fontAlgn="base" hangingPunct="0">
              <a:spcBef>
                <a:spcPct val="30000"/>
              </a:spcBef>
              <a:spcAft>
                <a:spcPct val="0"/>
              </a:spcAft>
              <a:defRPr sz="1200">
                <a:solidFill>
                  <a:schemeClr val="tx1"/>
                </a:solidFill>
                <a:latin typeface="Calibri" pitchFamily="34" charset="0"/>
              </a:defRPr>
            </a:lvl6pPr>
            <a:lvl7pPr marL="3025537" indent="-232734" defTabSz="465467" eaLnBrk="0" fontAlgn="base" hangingPunct="0">
              <a:spcBef>
                <a:spcPct val="30000"/>
              </a:spcBef>
              <a:spcAft>
                <a:spcPct val="0"/>
              </a:spcAft>
              <a:defRPr sz="1200">
                <a:solidFill>
                  <a:schemeClr val="tx1"/>
                </a:solidFill>
                <a:latin typeface="Calibri" pitchFamily="34" charset="0"/>
              </a:defRPr>
            </a:lvl7pPr>
            <a:lvl8pPr marL="3491005" indent="-232734" defTabSz="465467" eaLnBrk="0" fontAlgn="base" hangingPunct="0">
              <a:spcBef>
                <a:spcPct val="30000"/>
              </a:spcBef>
              <a:spcAft>
                <a:spcPct val="0"/>
              </a:spcAft>
              <a:defRPr sz="1200">
                <a:solidFill>
                  <a:schemeClr val="tx1"/>
                </a:solidFill>
                <a:latin typeface="Calibri" pitchFamily="34" charset="0"/>
              </a:defRPr>
            </a:lvl8pPr>
            <a:lvl9pPr marL="3956472" indent="-232734" defTabSz="465467" eaLnBrk="0" fontAlgn="base" hangingPunct="0">
              <a:spcBef>
                <a:spcPct val="30000"/>
              </a:spcBef>
              <a:spcAft>
                <a:spcPct val="0"/>
              </a:spcAft>
              <a:defRPr sz="1200">
                <a:solidFill>
                  <a:schemeClr val="tx1"/>
                </a:solidFill>
                <a:latin typeface="Calibri" pitchFamily="34" charset="0"/>
              </a:defRPr>
            </a:lvl9pPr>
          </a:lstStyle>
          <a:p>
            <a:pPr>
              <a:spcBef>
                <a:spcPct val="0"/>
              </a:spcBef>
            </a:pPr>
            <a:fld id="{AE6E2B25-5E82-4091-ACA5-A07A8F86E928}" type="slidenum">
              <a:rPr lang="en-US" altLang="en-US" smtClean="0"/>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406400" y="696913"/>
            <a:ext cx="61912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4550" indent="-174550">
              <a:buFont typeface="Arial" panose="020B0604020202020204" pitchFamily="34" charset="0"/>
              <a:buChar char="•"/>
              <a:defRPr/>
            </a:pPr>
            <a:r>
              <a:rPr lang="en-US" dirty="0"/>
              <a:t>Truly essential functions are those organizational functions and activities that must be continued under </a:t>
            </a:r>
            <a:r>
              <a:rPr lang="en-US" b="1" i="1" dirty="0"/>
              <a:t>any and all</a:t>
            </a:r>
            <a:r>
              <a:rPr lang="en-US" dirty="0"/>
              <a:t> circumstances, including when an IHE is closed.</a:t>
            </a:r>
          </a:p>
          <a:p>
            <a:pPr marL="174550" indent="-174550">
              <a:buFont typeface="Arial" panose="020B0604020202020204" pitchFamily="34" charset="0"/>
              <a:buChar char="•"/>
              <a:defRPr/>
            </a:pPr>
            <a:r>
              <a:rPr lang="en-US" dirty="0"/>
              <a:t>If some services or activities can cease during an emergency, they are likely non-essential functions.</a:t>
            </a:r>
          </a:p>
          <a:p>
            <a:pPr marL="174550" indent="-174550">
              <a:buFont typeface="Arial" panose="020B0604020202020204" pitchFamily="34" charset="0"/>
              <a:buChar char="•"/>
              <a:defRPr/>
            </a:pPr>
            <a:r>
              <a:rPr lang="en-US" dirty="0"/>
              <a:t>Knowing the difference between essential and non-essential functions reduces debate during an emergency event and focuses resources on what is most important. That is why essential functions must be identified before a disaster occurs.</a:t>
            </a:r>
          </a:p>
          <a:p>
            <a:pPr>
              <a:defRPr/>
            </a:pPr>
            <a:endParaRPr lang="en-US" dirty="0"/>
          </a:p>
          <a:p>
            <a:pPr>
              <a:defRPr/>
            </a:pPr>
            <a:r>
              <a:rPr lang="en-US" dirty="0"/>
              <a:t>The Basic Process:</a:t>
            </a:r>
          </a:p>
          <a:p>
            <a:pPr marL="228577" indent="-228577">
              <a:buFont typeface="+mj-lt"/>
              <a:buAutoNum type="arabicPeriod"/>
              <a:defRPr/>
            </a:pPr>
            <a:r>
              <a:rPr lang="en-US" dirty="0"/>
              <a:t>Go through the process outlined later in this presentation to identify the essential functions.</a:t>
            </a:r>
          </a:p>
          <a:p>
            <a:pPr marL="228577" indent="-228577">
              <a:buFont typeface="+mj-lt"/>
              <a:buAutoNum type="arabicPeriod"/>
              <a:defRPr/>
            </a:pPr>
            <a:r>
              <a:rPr lang="en-US" dirty="0"/>
              <a:t>Analyze each essential function and develop solutions for continuing these functions or re-establishing them during and after a disaster.</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56384" indent="-290917">
              <a:defRPr>
                <a:solidFill>
                  <a:schemeClr val="tx1"/>
                </a:solidFill>
                <a:latin typeface="Calibri" pitchFamily="34" charset="0"/>
                <a:cs typeface="Arial" pitchFamily="34" charset="0"/>
              </a:defRPr>
            </a:lvl2pPr>
            <a:lvl3pPr marL="1163668" indent="-232734">
              <a:defRPr>
                <a:solidFill>
                  <a:schemeClr val="tx1"/>
                </a:solidFill>
                <a:latin typeface="Calibri" pitchFamily="34" charset="0"/>
                <a:cs typeface="Arial" pitchFamily="34" charset="0"/>
              </a:defRPr>
            </a:lvl3pPr>
            <a:lvl4pPr marL="1629137" indent="-232734">
              <a:defRPr>
                <a:solidFill>
                  <a:schemeClr val="tx1"/>
                </a:solidFill>
                <a:latin typeface="Calibri" pitchFamily="34" charset="0"/>
                <a:cs typeface="Arial" pitchFamily="34" charset="0"/>
              </a:defRPr>
            </a:lvl4pPr>
            <a:lvl5pPr marL="2094603" indent="-232734">
              <a:defRPr>
                <a:solidFill>
                  <a:schemeClr val="tx1"/>
                </a:solidFill>
                <a:latin typeface="Calibri" pitchFamily="34" charset="0"/>
                <a:cs typeface="Arial" pitchFamily="34" charset="0"/>
              </a:defRPr>
            </a:lvl5pPr>
            <a:lvl6pPr marL="2560069" indent="-232734" defTabSz="465467" eaLnBrk="0" fontAlgn="base" hangingPunct="0">
              <a:spcBef>
                <a:spcPct val="0"/>
              </a:spcBef>
              <a:spcAft>
                <a:spcPct val="0"/>
              </a:spcAft>
              <a:defRPr>
                <a:solidFill>
                  <a:schemeClr val="tx1"/>
                </a:solidFill>
                <a:latin typeface="Calibri" pitchFamily="34" charset="0"/>
                <a:cs typeface="Arial" pitchFamily="34" charset="0"/>
              </a:defRPr>
            </a:lvl6pPr>
            <a:lvl7pPr marL="3025537" indent="-232734" defTabSz="465467" eaLnBrk="0" fontAlgn="base" hangingPunct="0">
              <a:spcBef>
                <a:spcPct val="0"/>
              </a:spcBef>
              <a:spcAft>
                <a:spcPct val="0"/>
              </a:spcAft>
              <a:defRPr>
                <a:solidFill>
                  <a:schemeClr val="tx1"/>
                </a:solidFill>
                <a:latin typeface="Calibri" pitchFamily="34" charset="0"/>
                <a:cs typeface="Arial" pitchFamily="34" charset="0"/>
              </a:defRPr>
            </a:lvl7pPr>
            <a:lvl8pPr marL="3491005" indent="-232734" defTabSz="465467" eaLnBrk="0" fontAlgn="base" hangingPunct="0">
              <a:spcBef>
                <a:spcPct val="0"/>
              </a:spcBef>
              <a:spcAft>
                <a:spcPct val="0"/>
              </a:spcAft>
              <a:defRPr>
                <a:solidFill>
                  <a:schemeClr val="tx1"/>
                </a:solidFill>
                <a:latin typeface="Calibri" pitchFamily="34" charset="0"/>
                <a:cs typeface="Arial" pitchFamily="34" charset="0"/>
              </a:defRPr>
            </a:lvl8pPr>
            <a:lvl9pPr marL="3956472" indent="-232734" defTabSz="465467" eaLnBrk="0" fontAlgn="base" hangingPunct="0">
              <a:spcBef>
                <a:spcPct val="0"/>
              </a:spcBef>
              <a:spcAft>
                <a:spcPct val="0"/>
              </a:spcAft>
              <a:defRPr>
                <a:solidFill>
                  <a:schemeClr val="tx1"/>
                </a:solidFill>
                <a:latin typeface="Calibri" pitchFamily="34" charset="0"/>
                <a:cs typeface="Arial" pitchFamily="34" charset="0"/>
              </a:defRPr>
            </a:lvl9pPr>
          </a:lstStyle>
          <a:p>
            <a:fld id="{8D1603B4-A6EF-4622-8A74-A721B6959E44}"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406400" y="696913"/>
            <a:ext cx="61912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4550" indent="-174550">
              <a:buFont typeface="Arial" panose="020B0604020202020204" pitchFamily="34" charset="0"/>
              <a:buChar char="•"/>
              <a:defRPr/>
            </a:pPr>
            <a:r>
              <a:rPr lang="en-US" b="1" dirty="0"/>
              <a:t>Instruction &amp; Research </a:t>
            </a:r>
            <a:r>
              <a:rPr lang="en-US" dirty="0"/>
              <a:t>– classroom instruction, research activities</a:t>
            </a:r>
          </a:p>
          <a:p>
            <a:pPr marL="174550" indent="-174550">
              <a:buFont typeface="Arial" panose="020B0604020202020204" pitchFamily="34" charset="0"/>
              <a:buChar char="•"/>
              <a:defRPr/>
            </a:pPr>
            <a:r>
              <a:rPr lang="en-US" b="1" dirty="0"/>
              <a:t>Administration</a:t>
            </a:r>
            <a:r>
              <a:rPr lang="en-US" dirty="0"/>
              <a:t> - Payroll, HR, record-keeping, financial operations, and financial aid</a:t>
            </a:r>
          </a:p>
          <a:p>
            <a:pPr marL="174550" indent="-174550">
              <a:buFont typeface="Arial" panose="020B0604020202020204" pitchFamily="34" charset="0"/>
              <a:buChar char="•"/>
              <a:defRPr/>
            </a:pPr>
            <a:r>
              <a:rPr lang="en-US" b="1" dirty="0"/>
              <a:t>Housing &amp; Foodservice</a:t>
            </a:r>
            <a:r>
              <a:rPr lang="en-US" b="0" dirty="0"/>
              <a:t> – student housing and campus foodservice establishments</a:t>
            </a:r>
            <a:endParaRPr lang="en-US" dirty="0"/>
          </a:p>
          <a:p>
            <a:pPr marL="174550" indent="-174550">
              <a:buFont typeface="Arial" panose="020B0604020202020204" pitchFamily="34" charset="0"/>
              <a:buChar char="•"/>
              <a:defRPr/>
            </a:pPr>
            <a:r>
              <a:rPr lang="en-US" b="1" dirty="0"/>
              <a:t>Support</a:t>
            </a:r>
            <a:r>
              <a:rPr lang="en-US" dirty="0"/>
              <a:t> </a:t>
            </a:r>
            <a:r>
              <a:rPr lang="en-US" b="1" dirty="0"/>
              <a:t>&amp; Safety </a:t>
            </a:r>
            <a:r>
              <a:rPr lang="en-US" dirty="0"/>
              <a:t>- facilities management, campus police/public safety, IT, and office services. </a:t>
            </a:r>
          </a:p>
          <a:p>
            <a:pPr marL="174550" indent="-174550">
              <a:buFont typeface="Arial" panose="020B0604020202020204" pitchFamily="34" charset="0"/>
              <a:buChar char="•"/>
              <a:defRPr/>
            </a:pPr>
            <a:r>
              <a:rPr lang="en-US" b="1" dirty="0"/>
              <a:t>Communication</a:t>
            </a:r>
            <a:r>
              <a:rPr lang="en-US" dirty="0"/>
              <a:t> – emergency communication capabilities with the campus community, vendors, and contractors. </a:t>
            </a:r>
          </a:p>
          <a:p>
            <a:pPr>
              <a:defRPr/>
            </a:pPr>
            <a:endParaRPr 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56384" indent="-290917">
              <a:defRPr>
                <a:solidFill>
                  <a:schemeClr val="tx1"/>
                </a:solidFill>
                <a:latin typeface="Calibri" pitchFamily="34" charset="0"/>
                <a:cs typeface="Arial" pitchFamily="34" charset="0"/>
              </a:defRPr>
            </a:lvl2pPr>
            <a:lvl3pPr marL="1163668" indent="-232734">
              <a:defRPr>
                <a:solidFill>
                  <a:schemeClr val="tx1"/>
                </a:solidFill>
                <a:latin typeface="Calibri" pitchFamily="34" charset="0"/>
                <a:cs typeface="Arial" pitchFamily="34" charset="0"/>
              </a:defRPr>
            </a:lvl3pPr>
            <a:lvl4pPr marL="1629137" indent="-232734">
              <a:defRPr>
                <a:solidFill>
                  <a:schemeClr val="tx1"/>
                </a:solidFill>
                <a:latin typeface="Calibri" pitchFamily="34" charset="0"/>
                <a:cs typeface="Arial" pitchFamily="34" charset="0"/>
              </a:defRPr>
            </a:lvl4pPr>
            <a:lvl5pPr marL="2094603" indent="-232734">
              <a:defRPr>
                <a:solidFill>
                  <a:schemeClr val="tx1"/>
                </a:solidFill>
                <a:latin typeface="Calibri" pitchFamily="34" charset="0"/>
                <a:cs typeface="Arial" pitchFamily="34" charset="0"/>
              </a:defRPr>
            </a:lvl5pPr>
            <a:lvl6pPr marL="2560069" indent="-232734" defTabSz="465467" eaLnBrk="0" fontAlgn="base" hangingPunct="0">
              <a:spcBef>
                <a:spcPct val="0"/>
              </a:spcBef>
              <a:spcAft>
                <a:spcPct val="0"/>
              </a:spcAft>
              <a:defRPr>
                <a:solidFill>
                  <a:schemeClr val="tx1"/>
                </a:solidFill>
                <a:latin typeface="Calibri" pitchFamily="34" charset="0"/>
                <a:cs typeface="Arial" pitchFamily="34" charset="0"/>
              </a:defRPr>
            </a:lvl6pPr>
            <a:lvl7pPr marL="3025537" indent="-232734" defTabSz="465467" eaLnBrk="0" fontAlgn="base" hangingPunct="0">
              <a:spcBef>
                <a:spcPct val="0"/>
              </a:spcBef>
              <a:spcAft>
                <a:spcPct val="0"/>
              </a:spcAft>
              <a:defRPr>
                <a:solidFill>
                  <a:schemeClr val="tx1"/>
                </a:solidFill>
                <a:latin typeface="Calibri" pitchFamily="34" charset="0"/>
                <a:cs typeface="Arial" pitchFamily="34" charset="0"/>
              </a:defRPr>
            </a:lvl7pPr>
            <a:lvl8pPr marL="3491005" indent="-232734" defTabSz="465467" eaLnBrk="0" fontAlgn="base" hangingPunct="0">
              <a:spcBef>
                <a:spcPct val="0"/>
              </a:spcBef>
              <a:spcAft>
                <a:spcPct val="0"/>
              </a:spcAft>
              <a:defRPr>
                <a:solidFill>
                  <a:schemeClr val="tx1"/>
                </a:solidFill>
                <a:latin typeface="Calibri" pitchFamily="34" charset="0"/>
                <a:cs typeface="Arial" pitchFamily="34" charset="0"/>
              </a:defRPr>
            </a:lvl8pPr>
            <a:lvl9pPr marL="3956472" indent="-232734" defTabSz="465467" eaLnBrk="0" fontAlgn="base" hangingPunct="0">
              <a:spcBef>
                <a:spcPct val="0"/>
              </a:spcBef>
              <a:spcAft>
                <a:spcPct val="0"/>
              </a:spcAft>
              <a:defRPr>
                <a:solidFill>
                  <a:schemeClr val="tx1"/>
                </a:solidFill>
                <a:latin typeface="Calibri" pitchFamily="34" charset="0"/>
                <a:cs typeface="Arial" pitchFamily="34" charset="0"/>
              </a:defRPr>
            </a:lvl9pPr>
          </a:lstStyle>
          <a:p>
            <a:fld id="{E26FB6E8-E80B-4733-BF91-5B1E46233997}"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406400" y="696913"/>
            <a:ext cx="61912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dirty="0"/>
              <a:t>Key considerations for developing a COOP Annex include:</a:t>
            </a:r>
          </a:p>
          <a:p>
            <a:pPr marL="174550" indent="-174550">
              <a:buFont typeface="Arial" panose="020B0604020202020204" pitchFamily="34" charset="0"/>
              <a:buChar char="•"/>
              <a:defRPr/>
            </a:pPr>
            <a:r>
              <a:rPr lang="en-US" dirty="0"/>
              <a:t>How the COOP Annex will be designed so that it can be activated at any time and sustained for up to 30 days;</a:t>
            </a:r>
          </a:p>
          <a:p>
            <a:pPr marL="174550" indent="-174550">
              <a:buFont typeface="Arial" panose="020B0604020202020204" pitchFamily="34" charset="0"/>
              <a:buChar char="•"/>
              <a:defRPr/>
            </a:pPr>
            <a:r>
              <a:rPr lang="en-US" dirty="0"/>
              <a:t>How the COOP Annex will set priorities for continuing and re-establishing essential functions;</a:t>
            </a:r>
          </a:p>
          <a:p>
            <a:pPr marL="174550" indent="-174550">
              <a:buFont typeface="Arial" panose="020B0604020202020204" pitchFamily="34" charset="0"/>
              <a:buChar char="•"/>
              <a:defRPr/>
            </a:pPr>
            <a:r>
              <a:rPr lang="en-US" dirty="0"/>
              <a:t>How the COOP Annex will ensure students receive applicable related services in the event of a prolonged closure.</a:t>
            </a:r>
          </a:p>
          <a:p>
            <a:pPr>
              <a:buFont typeface="Arial" panose="020B0604020202020204" pitchFamily="34" charset="0"/>
              <a:buNone/>
              <a:defRPr/>
            </a:pPr>
            <a:endParaRPr 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56384" indent="-290917">
              <a:defRPr>
                <a:solidFill>
                  <a:schemeClr val="tx1"/>
                </a:solidFill>
                <a:latin typeface="Calibri" pitchFamily="34" charset="0"/>
                <a:cs typeface="Arial" pitchFamily="34" charset="0"/>
              </a:defRPr>
            </a:lvl2pPr>
            <a:lvl3pPr marL="1163668" indent="-232734">
              <a:defRPr>
                <a:solidFill>
                  <a:schemeClr val="tx1"/>
                </a:solidFill>
                <a:latin typeface="Calibri" pitchFamily="34" charset="0"/>
                <a:cs typeface="Arial" pitchFamily="34" charset="0"/>
              </a:defRPr>
            </a:lvl3pPr>
            <a:lvl4pPr marL="1629137" indent="-232734">
              <a:defRPr>
                <a:solidFill>
                  <a:schemeClr val="tx1"/>
                </a:solidFill>
                <a:latin typeface="Calibri" pitchFamily="34" charset="0"/>
                <a:cs typeface="Arial" pitchFamily="34" charset="0"/>
              </a:defRPr>
            </a:lvl4pPr>
            <a:lvl5pPr marL="2094603" indent="-232734">
              <a:defRPr>
                <a:solidFill>
                  <a:schemeClr val="tx1"/>
                </a:solidFill>
                <a:latin typeface="Calibri" pitchFamily="34" charset="0"/>
                <a:cs typeface="Arial" pitchFamily="34" charset="0"/>
              </a:defRPr>
            </a:lvl5pPr>
            <a:lvl6pPr marL="2560069" indent="-232734" defTabSz="465467" eaLnBrk="0" fontAlgn="base" hangingPunct="0">
              <a:spcBef>
                <a:spcPct val="0"/>
              </a:spcBef>
              <a:spcAft>
                <a:spcPct val="0"/>
              </a:spcAft>
              <a:defRPr>
                <a:solidFill>
                  <a:schemeClr val="tx1"/>
                </a:solidFill>
                <a:latin typeface="Calibri" pitchFamily="34" charset="0"/>
                <a:cs typeface="Arial" pitchFamily="34" charset="0"/>
              </a:defRPr>
            </a:lvl6pPr>
            <a:lvl7pPr marL="3025537" indent="-232734" defTabSz="465467" eaLnBrk="0" fontAlgn="base" hangingPunct="0">
              <a:spcBef>
                <a:spcPct val="0"/>
              </a:spcBef>
              <a:spcAft>
                <a:spcPct val="0"/>
              </a:spcAft>
              <a:defRPr>
                <a:solidFill>
                  <a:schemeClr val="tx1"/>
                </a:solidFill>
                <a:latin typeface="Calibri" pitchFamily="34" charset="0"/>
                <a:cs typeface="Arial" pitchFamily="34" charset="0"/>
              </a:defRPr>
            </a:lvl7pPr>
            <a:lvl8pPr marL="3491005" indent="-232734" defTabSz="465467" eaLnBrk="0" fontAlgn="base" hangingPunct="0">
              <a:spcBef>
                <a:spcPct val="0"/>
              </a:spcBef>
              <a:spcAft>
                <a:spcPct val="0"/>
              </a:spcAft>
              <a:defRPr>
                <a:solidFill>
                  <a:schemeClr val="tx1"/>
                </a:solidFill>
                <a:latin typeface="Calibri" pitchFamily="34" charset="0"/>
                <a:cs typeface="Arial" pitchFamily="34" charset="0"/>
              </a:defRPr>
            </a:lvl8pPr>
            <a:lvl9pPr marL="3956472" indent="-232734" defTabSz="465467" eaLnBrk="0" fontAlgn="base" hangingPunct="0">
              <a:spcBef>
                <a:spcPct val="0"/>
              </a:spcBef>
              <a:spcAft>
                <a:spcPct val="0"/>
              </a:spcAft>
              <a:defRPr>
                <a:solidFill>
                  <a:schemeClr val="tx1"/>
                </a:solidFill>
                <a:latin typeface="Calibri" pitchFamily="34" charset="0"/>
                <a:cs typeface="Arial" pitchFamily="34" charset="0"/>
              </a:defRPr>
            </a:lvl9pPr>
          </a:lstStyle>
          <a:p>
            <a:fld id="{1287390D-5089-4254-8945-A23D14C3D714}"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406400" y="696913"/>
            <a:ext cx="61912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4550" indent="-174550">
              <a:buFont typeface="Arial" panose="020B0604020202020204" pitchFamily="34" charset="0"/>
              <a:buChar char="•"/>
              <a:defRPr/>
            </a:pPr>
            <a:r>
              <a:rPr lang="en-US" dirty="0"/>
              <a:t>Providing services for students and the community is at the core of the school’s role. When an emergency occurs, the need for these services still exists—perhaps even more. There are many aspects of “education” that must be considered when developing a COOP Annex. </a:t>
            </a:r>
          </a:p>
          <a:p>
            <a:pPr>
              <a:defRPr/>
            </a:pPr>
            <a:endParaRPr lang="en-US" dirty="0"/>
          </a:p>
          <a:p>
            <a:pPr marL="174550" indent="-174550">
              <a:buFont typeface="Arial" panose="020B0604020202020204" pitchFamily="34" charset="0"/>
              <a:buChar char="•"/>
              <a:defRPr/>
            </a:pPr>
            <a:r>
              <a:rPr lang="en-US" dirty="0"/>
              <a:t>Continuity of education and student services must address the following: </a:t>
            </a:r>
          </a:p>
          <a:p>
            <a:pPr marL="174550" indent="-174550">
              <a:buFont typeface="Arial" panose="020B0604020202020204" pitchFamily="34" charset="0"/>
              <a:buChar char="•"/>
              <a:defRPr/>
            </a:pPr>
            <a:endParaRPr lang="en-US" dirty="0"/>
          </a:p>
          <a:p>
            <a:pPr marL="640018" lvl="1" indent="-174550">
              <a:buFont typeface="Arial" panose="020B0604020202020204" pitchFamily="34" charset="0"/>
              <a:buChar char="•"/>
              <a:defRPr/>
            </a:pPr>
            <a:r>
              <a:rPr lang="en-US" b="1" dirty="0"/>
              <a:t>Instruction </a:t>
            </a:r>
            <a:r>
              <a:rPr lang="en-US" dirty="0"/>
              <a:t>– There should be a requirement for all lesson plans to have a continuity component so the learning process can continue if traditional face-to-face classes cannot be held. Consider the modality of instruction when classes cannot be held to include lab classes. </a:t>
            </a:r>
          </a:p>
          <a:p>
            <a:pPr marL="1097172" lvl="2" indent="-174550">
              <a:buFont typeface="Arial" panose="020B0604020202020204" pitchFamily="34" charset="0"/>
              <a:buChar char="•"/>
              <a:defRPr/>
            </a:pPr>
            <a:r>
              <a:rPr lang="en-US" dirty="0"/>
              <a:t>If instruction will take place online, will it be synchronous or asynchronous? </a:t>
            </a:r>
          </a:p>
          <a:p>
            <a:pPr marL="1097172" lvl="2" indent="-174550">
              <a:buFont typeface="Arial" panose="020B0604020202020204" pitchFamily="34" charset="0"/>
              <a:buChar char="•"/>
              <a:defRPr/>
            </a:pPr>
            <a:r>
              <a:rPr lang="en-US" dirty="0"/>
              <a:t>What about assessments? If exams be given online, must cameras remain on for the duration of the test for synchronous classes.</a:t>
            </a:r>
          </a:p>
          <a:p>
            <a:pPr marL="922621" lvl="2">
              <a:defRPr/>
            </a:pPr>
            <a:endParaRPr lang="en-US" dirty="0"/>
          </a:p>
          <a:p>
            <a:pPr marL="640018" lvl="1" indent="-174550">
              <a:buFont typeface="Arial" panose="020B0604020202020204" pitchFamily="34" charset="0"/>
              <a:buChar char="•"/>
              <a:defRPr/>
            </a:pPr>
            <a:r>
              <a:rPr lang="en-US" b="1" dirty="0"/>
              <a:t>Research</a:t>
            </a:r>
            <a:r>
              <a:rPr lang="en-US" b="0" dirty="0"/>
              <a:t> – There can be millions of dollars of ongoing research taking place. </a:t>
            </a:r>
          </a:p>
          <a:p>
            <a:pPr marL="1097172" lvl="2" indent="-174550">
              <a:buFont typeface="Arial" panose="020B0604020202020204" pitchFamily="34" charset="0"/>
              <a:buChar char="•"/>
              <a:defRPr/>
            </a:pPr>
            <a:r>
              <a:rPr lang="en-US" b="0" dirty="0"/>
              <a:t>Laboratory animals may need to be kept at a certain temperature and fed a specific diet. What happens when there is no power? How about cadavers used in research that require a high level of care from providers?</a:t>
            </a:r>
          </a:p>
          <a:p>
            <a:pPr marL="1097172" lvl="2" indent="-174550">
              <a:buFont typeface="Arial" panose="020B0604020202020204" pitchFamily="34" charset="0"/>
              <a:buChar char="•"/>
              <a:defRPr/>
            </a:pPr>
            <a:r>
              <a:rPr lang="en-US" b="0" dirty="0"/>
              <a:t>Some research laboratories generate revenue by providing analysis and testing services for private industry. Do you contract with a neighboring IHE that has the same laboratory capabilities if your facility is out of commission?</a:t>
            </a:r>
          </a:p>
          <a:p>
            <a:pPr marL="922621" lvl="2">
              <a:defRPr/>
            </a:pPr>
            <a:endParaRPr lang="en-US" b="1" dirty="0"/>
          </a:p>
          <a:p>
            <a:pPr marL="640018" lvl="1" indent="-174550">
              <a:buFont typeface="Arial" panose="020B0604020202020204" pitchFamily="34" charset="0"/>
              <a:buChar char="•"/>
              <a:defRPr/>
            </a:pPr>
            <a:r>
              <a:rPr lang="en-US" b="1" dirty="0"/>
              <a:t>Housing and related services </a:t>
            </a:r>
            <a:r>
              <a:rPr lang="en-US" dirty="0"/>
              <a:t>– A fire can render a residence hall uninhabitable and a dining facility unusable.</a:t>
            </a:r>
          </a:p>
          <a:p>
            <a:pPr marL="1097172" lvl="2" indent="-174550">
              <a:buFont typeface="Arial" panose="020B0604020202020204" pitchFamily="34" charset="0"/>
              <a:buChar char="•"/>
              <a:defRPr/>
            </a:pPr>
            <a:r>
              <a:rPr lang="en-US" dirty="0"/>
              <a:t>Do you have an MOU with the local Red Cross to establish a temporary shelter in one of your facilities such as a gymnasium, student center, or auditorium?</a:t>
            </a:r>
          </a:p>
          <a:p>
            <a:pPr marL="1097172" lvl="2" indent="-174550">
              <a:buFont typeface="Arial" panose="020B0604020202020204" pitchFamily="34" charset="0"/>
              <a:buChar char="•"/>
              <a:defRPr/>
            </a:pPr>
            <a:r>
              <a:rPr lang="en-US" dirty="0"/>
              <a:t>Is continuity built into your foodservice vendor contract requiring alternative food service (truck mounted refrigeration, temporary food prep facilities, etc.). Would you use an alternative food service establishment on campus?</a:t>
            </a:r>
          </a:p>
          <a:p>
            <a:pPr marL="922621" lvl="2">
              <a:defRPr/>
            </a:pPr>
            <a:endParaRPr lang="en-US" dirty="0"/>
          </a:p>
          <a:p>
            <a:pPr marL="640018" lvl="1" indent="-174550">
              <a:buFont typeface="Arial" panose="020B0604020202020204" pitchFamily="34" charset="0"/>
              <a:buChar char="•"/>
              <a:defRPr/>
            </a:pPr>
            <a:r>
              <a:rPr lang="en-US" b="1" dirty="0"/>
              <a:t>Health services </a:t>
            </a:r>
            <a:r>
              <a:rPr lang="en-US" dirty="0"/>
              <a:t>– Students are still going to get sick during and after a disaster. Alternate providers and locations need to be planned for in the COOP.</a:t>
            </a:r>
          </a:p>
          <a:p>
            <a:pPr marL="465467" lvl="1">
              <a:defRPr/>
            </a:pPr>
            <a:endParaRPr lang="en-US" dirty="0"/>
          </a:p>
          <a:p>
            <a:pPr marL="640018" lvl="1" indent="-174550">
              <a:buFont typeface="Arial" panose="020B0604020202020204" pitchFamily="34" charset="0"/>
              <a:buChar char="•"/>
              <a:defRPr/>
            </a:pPr>
            <a:r>
              <a:rPr lang="en-US" b="1" dirty="0"/>
              <a:t>Counseling services – </a:t>
            </a:r>
            <a:r>
              <a:rPr lang="en-US" b="0" dirty="0"/>
              <a:t>Mental illness often manifests itself during the first years of college. A critical incident may bring about a greater need for student, faculty, and staff counseling services. As with Health Services, alternative providers and locations will need to be addressed in the COOP.</a:t>
            </a:r>
            <a:endParaRPr 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56384" indent="-290917">
              <a:defRPr>
                <a:solidFill>
                  <a:schemeClr val="tx1"/>
                </a:solidFill>
                <a:latin typeface="Calibri" pitchFamily="34" charset="0"/>
                <a:cs typeface="Arial" pitchFamily="34" charset="0"/>
              </a:defRPr>
            </a:lvl2pPr>
            <a:lvl3pPr marL="1163668" indent="-232734">
              <a:defRPr>
                <a:solidFill>
                  <a:schemeClr val="tx1"/>
                </a:solidFill>
                <a:latin typeface="Calibri" pitchFamily="34" charset="0"/>
                <a:cs typeface="Arial" pitchFamily="34" charset="0"/>
              </a:defRPr>
            </a:lvl3pPr>
            <a:lvl4pPr marL="1629137" indent="-232734">
              <a:defRPr>
                <a:solidFill>
                  <a:schemeClr val="tx1"/>
                </a:solidFill>
                <a:latin typeface="Calibri" pitchFamily="34" charset="0"/>
                <a:cs typeface="Arial" pitchFamily="34" charset="0"/>
              </a:defRPr>
            </a:lvl4pPr>
            <a:lvl5pPr marL="2094603" indent="-232734">
              <a:defRPr>
                <a:solidFill>
                  <a:schemeClr val="tx1"/>
                </a:solidFill>
                <a:latin typeface="Calibri" pitchFamily="34" charset="0"/>
                <a:cs typeface="Arial" pitchFamily="34" charset="0"/>
              </a:defRPr>
            </a:lvl5pPr>
            <a:lvl6pPr marL="2560069" indent="-232734" defTabSz="465467" eaLnBrk="0" fontAlgn="base" hangingPunct="0">
              <a:spcBef>
                <a:spcPct val="0"/>
              </a:spcBef>
              <a:spcAft>
                <a:spcPct val="0"/>
              </a:spcAft>
              <a:defRPr>
                <a:solidFill>
                  <a:schemeClr val="tx1"/>
                </a:solidFill>
                <a:latin typeface="Calibri" pitchFamily="34" charset="0"/>
                <a:cs typeface="Arial" pitchFamily="34" charset="0"/>
              </a:defRPr>
            </a:lvl6pPr>
            <a:lvl7pPr marL="3025537" indent="-232734" defTabSz="465467" eaLnBrk="0" fontAlgn="base" hangingPunct="0">
              <a:spcBef>
                <a:spcPct val="0"/>
              </a:spcBef>
              <a:spcAft>
                <a:spcPct val="0"/>
              </a:spcAft>
              <a:defRPr>
                <a:solidFill>
                  <a:schemeClr val="tx1"/>
                </a:solidFill>
                <a:latin typeface="Calibri" pitchFamily="34" charset="0"/>
                <a:cs typeface="Arial" pitchFamily="34" charset="0"/>
              </a:defRPr>
            </a:lvl7pPr>
            <a:lvl8pPr marL="3491005" indent="-232734" defTabSz="465467" eaLnBrk="0" fontAlgn="base" hangingPunct="0">
              <a:spcBef>
                <a:spcPct val="0"/>
              </a:spcBef>
              <a:spcAft>
                <a:spcPct val="0"/>
              </a:spcAft>
              <a:defRPr>
                <a:solidFill>
                  <a:schemeClr val="tx1"/>
                </a:solidFill>
                <a:latin typeface="Calibri" pitchFamily="34" charset="0"/>
                <a:cs typeface="Arial" pitchFamily="34" charset="0"/>
              </a:defRPr>
            </a:lvl8pPr>
            <a:lvl9pPr marL="3956472" indent="-232734" defTabSz="465467" eaLnBrk="0" fontAlgn="base" hangingPunct="0">
              <a:spcBef>
                <a:spcPct val="0"/>
              </a:spcBef>
              <a:spcAft>
                <a:spcPct val="0"/>
              </a:spcAft>
              <a:defRPr>
                <a:solidFill>
                  <a:schemeClr val="tx1"/>
                </a:solidFill>
                <a:latin typeface="Calibri" pitchFamily="34" charset="0"/>
                <a:cs typeface="Arial" pitchFamily="34" charset="0"/>
              </a:defRPr>
            </a:lvl9pPr>
          </a:lstStyle>
          <a:p>
            <a:fld id="{5A1D4B09-7061-4979-A609-5743FCF2F7BE}"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406400" y="696913"/>
            <a:ext cx="61912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6559" indent="-176559" eaLnBrk="1" fontAlgn="auto" hangingPunct="1">
              <a:spcBef>
                <a:spcPct val="0"/>
              </a:spcBef>
              <a:spcAft>
                <a:spcPts val="0"/>
              </a:spcAft>
              <a:buFont typeface="Arial" panose="020B0604020202020204" pitchFamily="34" charset="0"/>
              <a:buChar char="•"/>
              <a:defRPr/>
            </a:pPr>
            <a:r>
              <a:rPr lang="en-US" altLang="en-US" dirty="0"/>
              <a:t>At this point in the presentation, we are transitioning into how the development of a COOP Annex fits into the EOP planning process.</a:t>
            </a:r>
          </a:p>
          <a:p>
            <a:pPr eaLnBrk="1" fontAlgn="auto" hangingPunct="1">
              <a:spcBef>
                <a:spcPct val="0"/>
              </a:spcBef>
              <a:spcAft>
                <a:spcPts val="0"/>
              </a:spcAft>
              <a:defRPr/>
            </a:pPr>
            <a:endParaRPr lang="en-US" altLang="en-US" dirty="0"/>
          </a:p>
          <a:p>
            <a:pPr marL="176559" indent="-176559" eaLnBrk="1" fontAlgn="auto" hangingPunct="1">
              <a:spcBef>
                <a:spcPct val="0"/>
              </a:spcBef>
              <a:spcAft>
                <a:spcPts val="0"/>
              </a:spcAft>
              <a:buFont typeface="Arial" panose="020B0604020202020204" pitchFamily="34" charset="0"/>
              <a:buChar char="•"/>
              <a:defRPr/>
            </a:pPr>
            <a:r>
              <a:rPr lang="en-US" altLang="en-US" dirty="0"/>
              <a:t>As a brief reminder, this six-step process guides an EOP planning team through the development of a high-quality EOP. </a:t>
            </a:r>
          </a:p>
          <a:p>
            <a:pPr eaLnBrk="1" fontAlgn="auto" hangingPunct="1">
              <a:spcBef>
                <a:spcPct val="0"/>
              </a:spcBef>
              <a:spcAft>
                <a:spcPts val="0"/>
              </a:spcAft>
              <a:defRPr/>
            </a:pPr>
            <a:endParaRPr lang="en-US" altLang="en-US" dirty="0"/>
          </a:p>
          <a:p>
            <a:pPr marL="176559" indent="-176559" eaLnBrk="1" fontAlgn="auto" hangingPunct="1">
              <a:spcBef>
                <a:spcPct val="0"/>
              </a:spcBef>
              <a:spcAft>
                <a:spcPts val="0"/>
              </a:spcAft>
              <a:buFont typeface="Arial" panose="020B0604020202020204" pitchFamily="34" charset="0"/>
              <a:buChar char="•"/>
              <a:defRPr/>
            </a:pPr>
            <a:r>
              <a:rPr lang="en-US" altLang="en-US" dirty="0"/>
              <a:t>Because the COOP Functional Annex is located within an EOP, it is important to consider how each of the six steps inform the development of the COOP Annex. The next set of slides will explore this in further detail.</a:t>
            </a:r>
          </a:p>
          <a:p>
            <a:pPr eaLnBrk="1" fontAlgn="auto" hangingPunct="1">
              <a:spcBef>
                <a:spcPts val="0"/>
              </a:spcBef>
              <a:spcAft>
                <a:spcPts val="0"/>
              </a:spcAft>
              <a:defRPr/>
            </a:pPr>
            <a:endParaRPr 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384" indent="-290917">
              <a:spcBef>
                <a:spcPct val="30000"/>
              </a:spcBef>
              <a:defRPr sz="1200">
                <a:solidFill>
                  <a:schemeClr val="tx1"/>
                </a:solidFill>
                <a:latin typeface="Calibri" pitchFamily="34" charset="0"/>
              </a:defRPr>
            </a:lvl2pPr>
            <a:lvl3pPr marL="1163668" indent="-232734">
              <a:spcBef>
                <a:spcPct val="30000"/>
              </a:spcBef>
              <a:defRPr sz="1200">
                <a:solidFill>
                  <a:schemeClr val="tx1"/>
                </a:solidFill>
                <a:latin typeface="Calibri" pitchFamily="34" charset="0"/>
              </a:defRPr>
            </a:lvl3pPr>
            <a:lvl4pPr marL="1629137" indent="-232734">
              <a:spcBef>
                <a:spcPct val="30000"/>
              </a:spcBef>
              <a:defRPr sz="1200">
                <a:solidFill>
                  <a:schemeClr val="tx1"/>
                </a:solidFill>
                <a:latin typeface="Calibri" pitchFamily="34" charset="0"/>
              </a:defRPr>
            </a:lvl4pPr>
            <a:lvl5pPr marL="2094603" indent="-232734">
              <a:spcBef>
                <a:spcPct val="30000"/>
              </a:spcBef>
              <a:defRPr sz="1200">
                <a:solidFill>
                  <a:schemeClr val="tx1"/>
                </a:solidFill>
                <a:latin typeface="Calibri" pitchFamily="34" charset="0"/>
              </a:defRPr>
            </a:lvl5pPr>
            <a:lvl6pPr marL="2560069" indent="-232734" defTabSz="465467" eaLnBrk="0" fontAlgn="base" hangingPunct="0">
              <a:spcBef>
                <a:spcPct val="30000"/>
              </a:spcBef>
              <a:spcAft>
                <a:spcPct val="0"/>
              </a:spcAft>
              <a:defRPr sz="1200">
                <a:solidFill>
                  <a:schemeClr val="tx1"/>
                </a:solidFill>
                <a:latin typeface="Calibri" pitchFamily="34" charset="0"/>
              </a:defRPr>
            </a:lvl6pPr>
            <a:lvl7pPr marL="3025537" indent="-232734" defTabSz="465467" eaLnBrk="0" fontAlgn="base" hangingPunct="0">
              <a:spcBef>
                <a:spcPct val="30000"/>
              </a:spcBef>
              <a:spcAft>
                <a:spcPct val="0"/>
              </a:spcAft>
              <a:defRPr sz="1200">
                <a:solidFill>
                  <a:schemeClr val="tx1"/>
                </a:solidFill>
                <a:latin typeface="Calibri" pitchFamily="34" charset="0"/>
              </a:defRPr>
            </a:lvl7pPr>
            <a:lvl8pPr marL="3491005" indent="-232734" defTabSz="465467" eaLnBrk="0" fontAlgn="base" hangingPunct="0">
              <a:spcBef>
                <a:spcPct val="30000"/>
              </a:spcBef>
              <a:spcAft>
                <a:spcPct val="0"/>
              </a:spcAft>
              <a:defRPr sz="1200">
                <a:solidFill>
                  <a:schemeClr val="tx1"/>
                </a:solidFill>
                <a:latin typeface="Calibri" pitchFamily="34" charset="0"/>
              </a:defRPr>
            </a:lvl8pPr>
            <a:lvl9pPr marL="3956472" indent="-232734" defTabSz="465467" eaLnBrk="0" fontAlgn="base" hangingPunct="0">
              <a:spcBef>
                <a:spcPct val="30000"/>
              </a:spcBef>
              <a:spcAft>
                <a:spcPct val="0"/>
              </a:spcAft>
              <a:defRPr sz="1200">
                <a:solidFill>
                  <a:schemeClr val="tx1"/>
                </a:solidFill>
                <a:latin typeface="Calibri" pitchFamily="34" charset="0"/>
              </a:defRPr>
            </a:lvl9pPr>
          </a:lstStyle>
          <a:p>
            <a:pPr>
              <a:spcBef>
                <a:spcPct val="0"/>
              </a:spcBef>
            </a:pPr>
            <a:fld id="{9DAA4289-DE1A-4F2D-BF56-D0F7C2726A2F}" type="slidenum">
              <a:rPr lang="en-US" altLang="en-US" smtClean="0"/>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08310" y="1597820"/>
            <a:ext cx="5635690" cy="1102519"/>
          </a:xfrm>
        </p:spPr>
        <p:txBody>
          <a:bodyPr/>
          <a:lstStyle>
            <a:lvl1pPr algn="l">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508310" y="3062292"/>
            <a:ext cx="5635690" cy="697230"/>
          </a:xfrm>
        </p:spPr>
        <p:txBody>
          <a:bodyPr/>
          <a:lstStyle>
            <a:lvl1pPr marL="0" indent="0" algn="l">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1252728" y="4779648"/>
            <a:ext cx="2133600" cy="273844"/>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4002024" y="4779648"/>
            <a:ext cx="2895600" cy="273844"/>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489951" y="4841082"/>
            <a:ext cx="392113" cy="273844"/>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1224B25-E642-4823-BD49-31F1411E9D19}" type="slidenum">
              <a:rPr lang="en-US" altLang="en-US"/>
              <a:pPr>
                <a:defRPr/>
              </a:pPr>
              <a:t>‹#›</a:t>
            </a:fld>
            <a:endParaRPr lang="en-US" altLang="en-US"/>
          </a:p>
        </p:txBody>
      </p:sp>
      <p:sp>
        <p:nvSpPr>
          <p:cNvPr id="11" name="Rectangle 10">
            <a:extLst>
              <a:ext uri="{FF2B5EF4-FFF2-40B4-BE49-F238E27FC236}">
                <a16:creationId xmlns:a16="http://schemas.microsoft.com/office/drawing/2014/main" id="{58B22188-FF2A-20DB-A960-EED3AC98420D}"/>
              </a:ext>
            </a:extLst>
          </p:cNvPr>
          <p:cNvSpPr/>
          <p:nvPr userDrawn="1"/>
        </p:nvSpPr>
        <p:spPr>
          <a:xfrm>
            <a:off x="4994240" y="428478"/>
            <a:ext cx="2551176" cy="99431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REMS TA Center Logo">
            <a:extLst>
              <a:ext uri="{FF2B5EF4-FFF2-40B4-BE49-F238E27FC236}">
                <a16:creationId xmlns:a16="http://schemas.microsoft.com/office/drawing/2014/main" id="{3A8CCCBB-9190-B619-DD5A-0B388023EDB7}"/>
              </a:ext>
            </a:extLst>
          </p:cNvPr>
          <p:cNvPicPr>
            <a:picLocks noChangeAspect="1"/>
          </p:cNvPicPr>
          <p:nvPr userDrawn="1"/>
        </p:nvPicPr>
        <p:blipFill>
          <a:blip r:embed="rId3"/>
          <a:stretch>
            <a:fillRect/>
          </a:stretch>
        </p:blipFill>
        <p:spPr>
          <a:xfrm>
            <a:off x="5104680" y="516260"/>
            <a:ext cx="2330295" cy="818751"/>
          </a:xfrm>
          <a:prstGeom prst="rect">
            <a:avLst/>
          </a:prstGeom>
        </p:spPr>
      </p:pic>
    </p:spTree>
    <p:extLst>
      <p:ext uri="{BB962C8B-B14F-4D97-AF65-F5344CB8AC3E}">
        <p14:creationId xmlns:p14="http://schemas.microsoft.com/office/powerpoint/2010/main" val="42945946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489951" y="4841082"/>
            <a:ext cx="392113" cy="273844"/>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42F9FEE-C753-416D-8465-74537B9C45F3}" type="slidenum">
              <a:rPr lang="en-US" altLang="en-US"/>
              <a:pPr>
                <a:defRPr/>
              </a:pPr>
              <a:t>‹#›</a:t>
            </a:fld>
            <a:endParaRPr lang="en-US" altLang="en-US"/>
          </a:p>
        </p:txBody>
      </p:sp>
    </p:spTree>
    <p:extLst>
      <p:ext uri="{BB962C8B-B14F-4D97-AF65-F5344CB8AC3E}">
        <p14:creationId xmlns:p14="http://schemas.microsoft.com/office/powerpoint/2010/main" val="886312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489951" y="4841082"/>
            <a:ext cx="392113" cy="273844"/>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DAA41A6-B51B-4A7C-8FDF-3C187FD65839}" type="slidenum">
              <a:rPr lang="en-US" altLang="en-US"/>
              <a:pPr>
                <a:defRPr/>
              </a:pPr>
              <a:t>‹#›</a:t>
            </a:fld>
            <a:endParaRPr lang="en-US" altLang="en-US"/>
          </a:p>
        </p:txBody>
      </p:sp>
    </p:spTree>
    <p:extLst>
      <p:ext uri="{BB962C8B-B14F-4D97-AF65-F5344CB8AC3E}">
        <p14:creationId xmlns:p14="http://schemas.microsoft.com/office/powerpoint/2010/main" val="521642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2707"/>
            <a:ext cx="8229600" cy="85725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489951" y="4841082"/>
            <a:ext cx="392113" cy="273844"/>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A599304-2622-4921-A7E8-8D638B5F821F}" type="slidenum">
              <a:rPr lang="en-US" altLang="en-US"/>
              <a:pPr>
                <a:defRPr/>
              </a:pPr>
              <a:t>‹#›</a:t>
            </a:fld>
            <a:endParaRPr lang="en-US" altLang="en-US"/>
          </a:p>
        </p:txBody>
      </p:sp>
    </p:spTree>
    <p:extLst>
      <p:ext uri="{BB962C8B-B14F-4D97-AF65-F5344CB8AC3E}">
        <p14:creationId xmlns:p14="http://schemas.microsoft.com/office/powerpoint/2010/main" val="2020783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489951" y="4841082"/>
            <a:ext cx="392113" cy="273844"/>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AA81166-7435-49FC-BFC5-C0A3E96BBBF4}" type="slidenum">
              <a:rPr lang="en-US" altLang="en-US"/>
              <a:pPr>
                <a:defRPr/>
              </a:pPr>
              <a:t>‹#›</a:t>
            </a:fld>
            <a:endParaRPr lang="en-US" altLang="en-US"/>
          </a:p>
        </p:txBody>
      </p:sp>
    </p:spTree>
    <p:extLst>
      <p:ext uri="{BB962C8B-B14F-4D97-AF65-F5344CB8AC3E}">
        <p14:creationId xmlns:p14="http://schemas.microsoft.com/office/powerpoint/2010/main" val="184274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4"/>
            <a:ext cx="2133600" cy="273844"/>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8489951" y="4841082"/>
            <a:ext cx="392113" cy="273844"/>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38EA20E-2337-4865-BD0A-3362DE8BA35F}" type="slidenum">
              <a:rPr lang="en-US" altLang="en-US"/>
              <a:pPr>
                <a:defRPr/>
              </a:pPr>
              <a:t>‹#›</a:t>
            </a:fld>
            <a:endParaRPr lang="en-US" altLang="en-US"/>
          </a:p>
        </p:txBody>
      </p:sp>
    </p:spTree>
    <p:extLst>
      <p:ext uri="{BB962C8B-B14F-4D97-AF65-F5344CB8AC3E}">
        <p14:creationId xmlns:p14="http://schemas.microsoft.com/office/powerpoint/2010/main" val="2062588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4"/>
            <a:ext cx="2133600" cy="273844"/>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8489951" y="4841082"/>
            <a:ext cx="392113" cy="273844"/>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D734BF5-3747-4965-9474-2FE8F67D0DC6}" type="slidenum">
              <a:rPr lang="en-US" altLang="en-US"/>
              <a:pPr>
                <a:defRPr/>
              </a:pPr>
              <a:t>‹#›</a:t>
            </a:fld>
            <a:endParaRPr lang="en-US" altLang="en-US"/>
          </a:p>
        </p:txBody>
      </p:sp>
    </p:spTree>
    <p:extLst>
      <p:ext uri="{BB962C8B-B14F-4D97-AF65-F5344CB8AC3E}">
        <p14:creationId xmlns:p14="http://schemas.microsoft.com/office/powerpoint/2010/main" val="2433339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13230"/>
            <a:ext cx="8985379" cy="857250"/>
          </a:xfrm>
        </p:spPr>
        <p:txBody>
          <a:bodyPr/>
          <a:lstStyle>
            <a:lvl1pPr>
              <a:defRPr>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457200" y="4767264"/>
            <a:ext cx="2133600" cy="273844"/>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8489951" y="4841082"/>
            <a:ext cx="392113" cy="273844"/>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383855D-D154-48DA-B992-4FD6B70A01B6}" type="slidenum">
              <a:rPr lang="en-US" altLang="en-US"/>
              <a:pPr>
                <a:defRPr/>
              </a:pPr>
              <a:t>‹#›</a:t>
            </a:fld>
            <a:endParaRPr lang="en-US" altLang="en-US"/>
          </a:p>
        </p:txBody>
      </p:sp>
      <p:sp>
        <p:nvSpPr>
          <p:cNvPr id="6" name="Rectangle 5">
            <a:extLst>
              <a:ext uri="{FF2B5EF4-FFF2-40B4-BE49-F238E27FC236}">
                <a16:creationId xmlns:a16="http://schemas.microsoft.com/office/drawing/2014/main" id="{8FF66DFF-E62B-C880-BCB4-F1D16B90F27F}"/>
              </a:ext>
            </a:extLst>
          </p:cNvPr>
          <p:cNvSpPr/>
          <p:nvPr userDrawn="1"/>
        </p:nvSpPr>
        <p:spPr>
          <a:xfrm>
            <a:off x="7630753" y="4494355"/>
            <a:ext cx="1402833" cy="54675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REMS TA Center Logo">
            <a:extLst>
              <a:ext uri="{FF2B5EF4-FFF2-40B4-BE49-F238E27FC236}">
                <a16:creationId xmlns:a16="http://schemas.microsoft.com/office/drawing/2014/main" id="{C0AA350C-D9D6-1A39-38C2-A1CF01057CC2}"/>
              </a:ext>
            </a:extLst>
          </p:cNvPr>
          <p:cNvPicPr>
            <a:picLocks noChangeAspect="1"/>
          </p:cNvPicPr>
          <p:nvPr userDrawn="1"/>
        </p:nvPicPr>
        <p:blipFill>
          <a:blip r:embed="rId3"/>
          <a:stretch>
            <a:fillRect/>
          </a:stretch>
        </p:blipFill>
        <p:spPr>
          <a:xfrm>
            <a:off x="7704004" y="4540329"/>
            <a:ext cx="1281375" cy="450212"/>
          </a:xfrm>
          <a:prstGeom prst="rect">
            <a:avLst/>
          </a:prstGeom>
        </p:spPr>
      </p:pic>
    </p:spTree>
    <p:extLst>
      <p:ext uri="{BB962C8B-B14F-4D97-AF65-F5344CB8AC3E}">
        <p14:creationId xmlns:p14="http://schemas.microsoft.com/office/powerpoint/2010/main" val="2246256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8489951" y="4841082"/>
            <a:ext cx="392113" cy="273844"/>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A003EE6-2B81-4818-B155-DCC5E458C49F}" type="slidenum">
              <a:rPr lang="en-US" altLang="en-US"/>
              <a:pPr>
                <a:defRPr/>
              </a:pPr>
              <a:t>‹#›</a:t>
            </a:fld>
            <a:endParaRPr lang="en-US" altLang="en-US"/>
          </a:p>
        </p:txBody>
      </p:sp>
    </p:spTree>
    <p:extLst>
      <p:ext uri="{BB962C8B-B14F-4D97-AF65-F5344CB8AC3E}">
        <p14:creationId xmlns:p14="http://schemas.microsoft.com/office/powerpoint/2010/main" val="667712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8489951" y="4841082"/>
            <a:ext cx="392113" cy="273844"/>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53B201D-43B9-4EF4-81CA-951AB791D521}" type="slidenum">
              <a:rPr lang="en-US" altLang="en-US"/>
              <a:pPr>
                <a:defRPr/>
              </a:pPr>
              <a:t>‹#›</a:t>
            </a:fld>
            <a:endParaRPr lang="en-US" altLang="en-US"/>
          </a:p>
        </p:txBody>
      </p:sp>
    </p:spTree>
    <p:extLst>
      <p:ext uri="{BB962C8B-B14F-4D97-AF65-F5344CB8AC3E}">
        <p14:creationId xmlns:p14="http://schemas.microsoft.com/office/powerpoint/2010/main" val="370061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8489951" y="4841082"/>
            <a:ext cx="392113" cy="273844"/>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BCCBF96-469A-44CD-A0B3-8644CA2F7456}" type="slidenum">
              <a:rPr lang="en-US" altLang="en-US"/>
              <a:pPr>
                <a:defRPr/>
              </a:pPr>
              <a:t>‹#›</a:t>
            </a:fld>
            <a:endParaRPr lang="en-US" altLang="en-US"/>
          </a:p>
        </p:txBody>
      </p:sp>
    </p:spTree>
    <p:extLst>
      <p:ext uri="{BB962C8B-B14F-4D97-AF65-F5344CB8AC3E}">
        <p14:creationId xmlns:p14="http://schemas.microsoft.com/office/powerpoint/2010/main" val="2321469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328928" y="205979"/>
            <a:ext cx="735787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1328928" y="1218439"/>
            <a:ext cx="7357872" cy="308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8" name="Picture 7">
            <a:extLst>
              <a:ext uri="{FF2B5EF4-FFF2-40B4-BE49-F238E27FC236}">
                <a16:creationId xmlns:a16="http://schemas.microsoft.com/office/drawing/2014/main" id="{4408336D-48A3-043F-DECB-96B98599992E}"/>
              </a:ext>
            </a:extLst>
          </p:cNvPr>
          <p:cNvPicPr>
            <a:picLocks noChangeAspect="1"/>
          </p:cNvPicPr>
          <p:nvPr userDrawn="1"/>
        </p:nvPicPr>
        <p:blipFill>
          <a:blip r:embed="rId13"/>
          <a:srcRect t="3444" b="3444"/>
          <a:stretch/>
        </p:blipFill>
        <p:spPr>
          <a:xfrm>
            <a:off x="-450122" y="0"/>
            <a:ext cx="1325552" cy="5312993"/>
          </a:xfrm>
          <a:prstGeom prst="rect">
            <a:avLst/>
          </a:prstGeom>
        </p:spPr>
      </p:pic>
      <p:pic>
        <p:nvPicPr>
          <p:cNvPr id="9" name="Picture 8" descr="REMS TA Center Logo">
            <a:extLst>
              <a:ext uri="{FF2B5EF4-FFF2-40B4-BE49-F238E27FC236}">
                <a16:creationId xmlns:a16="http://schemas.microsoft.com/office/drawing/2014/main" id="{2E9DC902-57F1-BBCB-B38F-4679DB022D27}"/>
              </a:ext>
            </a:extLst>
          </p:cNvPr>
          <p:cNvPicPr>
            <a:picLocks noChangeAspect="1"/>
          </p:cNvPicPr>
          <p:nvPr userDrawn="1"/>
        </p:nvPicPr>
        <p:blipFill>
          <a:blip r:embed="rId14"/>
          <a:stretch>
            <a:fillRect/>
          </a:stretch>
        </p:blipFill>
        <p:spPr>
          <a:xfrm>
            <a:off x="7730102" y="4604364"/>
            <a:ext cx="1201244" cy="422058"/>
          </a:xfrm>
          <a:prstGeom prst="rect">
            <a:avLst/>
          </a:prstGeom>
        </p:spPr>
      </p:pic>
    </p:spTree>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Lst>
  <p:hf sldNum="0" hdr="0" ftr="0" dt="0"/>
  <p:txStyles>
    <p:titleStyle>
      <a:lvl1pPr algn="l"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rgbClr val="F2F2F2"/>
          </a:solidFill>
          <a:latin typeface="Calibri" pitchFamily="34" charset="0"/>
        </a:defRPr>
      </a:lvl2pPr>
      <a:lvl3pPr algn="ctr" defTabSz="342900" rtl="0" eaLnBrk="0" fontAlgn="base" hangingPunct="0">
        <a:spcBef>
          <a:spcPct val="0"/>
        </a:spcBef>
        <a:spcAft>
          <a:spcPct val="0"/>
        </a:spcAft>
        <a:defRPr sz="3300">
          <a:solidFill>
            <a:srgbClr val="F2F2F2"/>
          </a:solidFill>
          <a:latin typeface="Calibri" pitchFamily="34" charset="0"/>
        </a:defRPr>
      </a:lvl3pPr>
      <a:lvl4pPr algn="ctr" defTabSz="342900" rtl="0" eaLnBrk="0" fontAlgn="base" hangingPunct="0">
        <a:spcBef>
          <a:spcPct val="0"/>
        </a:spcBef>
        <a:spcAft>
          <a:spcPct val="0"/>
        </a:spcAft>
        <a:defRPr sz="3300">
          <a:solidFill>
            <a:srgbClr val="F2F2F2"/>
          </a:solidFill>
          <a:latin typeface="Calibri" pitchFamily="34" charset="0"/>
        </a:defRPr>
      </a:lvl4pPr>
      <a:lvl5pPr algn="ctr" defTabSz="342900" rtl="0" eaLnBrk="0" fontAlgn="base" hangingPunct="0">
        <a:spcBef>
          <a:spcPct val="0"/>
        </a:spcBef>
        <a:spcAft>
          <a:spcPct val="0"/>
        </a:spcAft>
        <a:defRPr sz="3300">
          <a:solidFill>
            <a:srgbClr val="F2F2F2"/>
          </a:solidFill>
          <a:latin typeface="Calibri" pitchFamily="34" charset="0"/>
        </a:defRPr>
      </a:lvl5pPr>
      <a:lvl6pPr marL="342900" algn="ctr" defTabSz="342900" rtl="0" fontAlgn="base">
        <a:spcBef>
          <a:spcPct val="0"/>
        </a:spcBef>
        <a:spcAft>
          <a:spcPct val="0"/>
        </a:spcAft>
        <a:defRPr sz="3300">
          <a:solidFill>
            <a:srgbClr val="F2F2F2"/>
          </a:solidFill>
          <a:latin typeface="Calibri" pitchFamily="34" charset="0"/>
        </a:defRPr>
      </a:lvl6pPr>
      <a:lvl7pPr marL="685800" algn="ctr" defTabSz="342900" rtl="0" fontAlgn="base">
        <a:spcBef>
          <a:spcPct val="0"/>
        </a:spcBef>
        <a:spcAft>
          <a:spcPct val="0"/>
        </a:spcAft>
        <a:defRPr sz="3300">
          <a:solidFill>
            <a:srgbClr val="F2F2F2"/>
          </a:solidFill>
          <a:latin typeface="Calibri" pitchFamily="34" charset="0"/>
        </a:defRPr>
      </a:lvl7pPr>
      <a:lvl8pPr marL="1028700" algn="ctr" defTabSz="342900" rtl="0" fontAlgn="base">
        <a:spcBef>
          <a:spcPct val="0"/>
        </a:spcBef>
        <a:spcAft>
          <a:spcPct val="0"/>
        </a:spcAft>
        <a:defRPr sz="3300">
          <a:solidFill>
            <a:srgbClr val="F2F2F2"/>
          </a:solidFill>
          <a:latin typeface="Calibri" pitchFamily="34" charset="0"/>
        </a:defRPr>
      </a:lvl8pPr>
      <a:lvl9pPr marL="1371600" algn="ctr" defTabSz="342900" rtl="0" fontAlgn="base">
        <a:spcBef>
          <a:spcPct val="0"/>
        </a:spcBef>
        <a:spcAft>
          <a:spcPct val="0"/>
        </a:spcAft>
        <a:defRPr sz="3300">
          <a:solidFill>
            <a:srgbClr val="F2F2F2"/>
          </a:solidFill>
          <a:latin typeface="Calibri" pitchFamily="34" charset="0"/>
        </a:defRPr>
      </a:lvl9pPr>
    </p:titleStyle>
    <p:bodyStyle>
      <a:lvl1pPr marL="257175" indent="-257175" algn="l" defTabSz="3429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6"/>
          <p:cNvSpPr>
            <a:spLocks noGrp="1"/>
          </p:cNvSpPr>
          <p:nvPr>
            <p:ph type="ctrTitle"/>
          </p:nvPr>
        </p:nvSpPr>
        <p:spPr>
          <a:xfrm>
            <a:off x="3516982" y="1644947"/>
            <a:ext cx="5541264" cy="2093977"/>
          </a:xfrm>
        </p:spPr>
        <p:txBody>
          <a:bodyPr/>
          <a:lstStyle/>
          <a:p>
            <a:pPr algn="ctr" eaLnBrk="1" hangingPunct="1">
              <a:lnSpc>
                <a:spcPct val="90000"/>
              </a:lnSpc>
            </a:pPr>
            <a:r>
              <a:rPr lang="en-US" altLang="en-US" sz="3600" dirty="0">
                <a:effectLst>
                  <a:outerShdw blurRad="50800" dist="38100" dir="2700000" algn="tl" rotWithShape="0">
                    <a:prstClr val="black">
                      <a:alpha val="40000"/>
                    </a:prstClr>
                  </a:outerShdw>
                </a:effectLst>
              </a:rPr>
              <a:t>Developing a Continuity of Operations (COOP) Annex for a Higher-Ed Emergency Operations Plan</a:t>
            </a:r>
            <a:endParaRPr lang="en-US" altLang="en-US" sz="3600" dirty="0">
              <a:solidFill>
                <a:schemeClr val="bg1"/>
              </a:solidFill>
              <a:effectLst>
                <a:outerShdw blurRad="50800" dist="38100" dir="2700000" algn="tl" rotWithShape="0">
                  <a:prstClr val="black">
                    <a:alpha val="40000"/>
                  </a:prstClr>
                </a:outerShdw>
              </a:effectLst>
              <a:latin typeface="Arial Unicode MS" pitchFamily="34" charset="-128"/>
              <a:ea typeface="Arial Unicode MS" pitchFamily="34" charset="-128"/>
              <a:cs typeface="Arial Unicode MS" pitchFamily="34" charset="-128"/>
            </a:endParaRPr>
          </a:p>
        </p:txBody>
      </p:sp>
      <p:sp>
        <p:nvSpPr>
          <p:cNvPr id="4" name="Rectangle 4">
            <a:extLst>
              <a:ext uri="{FF2B5EF4-FFF2-40B4-BE49-F238E27FC236}">
                <a16:creationId xmlns:a16="http://schemas.microsoft.com/office/drawing/2014/main" id="{D8CA32BA-73CC-983E-ACC5-4A0055CA21A6}"/>
              </a:ext>
            </a:extLst>
          </p:cNvPr>
          <p:cNvSpPr>
            <a:spLocks/>
          </p:cNvSpPr>
          <p:nvPr/>
        </p:nvSpPr>
        <p:spPr bwMode="auto">
          <a:xfrm>
            <a:off x="3609958" y="3796555"/>
            <a:ext cx="5355312" cy="661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defTabSz="685800" fontAlgn="base">
              <a:spcAft>
                <a:spcPts val="1200"/>
              </a:spcAft>
            </a:pPr>
            <a:r>
              <a:rPr lang="en-US" sz="1100" dirty="0">
                <a:solidFill>
                  <a:schemeClr val="bg1"/>
                </a:solidFill>
                <a:latin typeface="Arial Narrow" panose="020B0604020202020204" pitchFamily="34" charset="0"/>
                <a:cs typeface="Arial Narrow" panose="020B0604020202020204" pitchFamily="34" charset="0"/>
                <a:sym typeface="Gill Sans" charset="0"/>
              </a:rPr>
              <a:t>Presented by the</a:t>
            </a:r>
            <a:br>
              <a:rPr lang="en-US" sz="1100" dirty="0">
                <a:solidFill>
                  <a:schemeClr val="bg1"/>
                </a:solidFill>
                <a:latin typeface="Arial Narrow" panose="020B0604020202020204" pitchFamily="34" charset="0"/>
                <a:cs typeface="Arial Narrow" panose="020B0604020202020204" pitchFamily="34" charset="0"/>
                <a:sym typeface="Gill Sans" charset="0"/>
              </a:rPr>
            </a:br>
            <a:r>
              <a:rPr lang="en-US" sz="1100" b="1" dirty="0">
                <a:solidFill>
                  <a:schemeClr val="bg1"/>
                </a:solidFill>
                <a:latin typeface="Arial Narrow" panose="020B0604020202020204" pitchFamily="34" charset="0"/>
                <a:cs typeface="Arial Narrow" panose="020B0604020202020204" pitchFamily="34" charset="0"/>
                <a:sym typeface="Gill Sans" charset="0"/>
              </a:rPr>
              <a:t>Readiness and Emergency Management for Schools (REMS) </a:t>
            </a:r>
            <a:br>
              <a:rPr lang="en-US" sz="1100" b="1" dirty="0">
                <a:solidFill>
                  <a:schemeClr val="bg1"/>
                </a:solidFill>
                <a:latin typeface="Arial Narrow" panose="020B0604020202020204" pitchFamily="34" charset="0"/>
                <a:cs typeface="Arial Narrow" panose="020B0604020202020204" pitchFamily="34" charset="0"/>
                <a:sym typeface="Gill Sans" charset="0"/>
              </a:rPr>
            </a:br>
            <a:r>
              <a:rPr lang="en-US" sz="1100" b="1" dirty="0">
                <a:solidFill>
                  <a:schemeClr val="bg1"/>
                </a:solidFill>
                <a:latin typeface="Arial Narrow" panose="020B0604020202020204" pitchFamily="34" charset="0"/>
                <a:cs typeface="Arial Narrow" panose="020B0604020202020204" pitchFamily="34" charset="0"/>
                <a:sym typeface="Gill Sans" charset="0"/>
              </a:rPr>
              <a:t>Technical Assistance Center (TA) Center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dissolve">
                                      <p:cBhvr>
                                        <p:cTn id="7" dur="2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3000" y="180975"/>
            <a:ext cx="7872984" cy="857250"/>
          </a:xfrm>
        </p:spPr>
        <p:txBody>
          <a:bodyPr rtlCol="0">
            <a:normAutofit fontScale="90000"/>
          </a:bodyPr>
          <a:lstStyle/>
          <a:p>
            <a:pPr eaLnBrk="1" fontAlgn="auto" hangingPunct="1">
              <a:spcAft>
                <a:spcPts val="0"/>
              </a:spcAft>
              <a:defRPr/>
            </a:pPr>
            <a:r>
              <a:rPr lang="en-US" dirty="0">
                <a:solidFill>
                  <a:schemeClr val="tx1"/>
                </a:solidFill>
              </a:rPr>
              <a:t>Step 1: Form a Collaborative Planning Team </a:t>
            </a:r>
            <a:br>
              <a:rPr lang="en-US" dirty="0">
                <a:solidFill>
                  <a:schemeClr val="tx1"/>
                </a:solidFill>
              </a:rPr>
            </a:br>
            <a:r>
              <a:rPr lang="en-US" dirty="0">
                <a:solidFill>
                  <a:schemeClr val="tx1"/>
                </a:solidFill>
              </a:rPr>
              <a:t>(1 of 2)</a:t>
            </a:r>
          </a:p>
        </p:txBody>
      </p:sp>
      <p:pic>
        <p:nvPicPr>
          <p:cNvPr id="34819" name="Picture 2" descr="Step 1. Form a Collaborative Planning T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374" y="1179315"/>
            <a:ext cx="6515100" cy="87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descr="Oval around step 1"/>
          <p:cNvSpPr/>
          <p:nvPr/>
        </p:nvSpPr>
        <p:spPr>
          <a:xfrm>
            <a:off x="1143000" y="1063229"/>
            <a:ext cx="1204913" cy="1104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4818" name="Content Placeholder 2"/>
          <p:cNvSpPr>
            <a:spLocks noGrp="1"/>
          </p:cNvSpPr>
          <p:nvPr>
            <p:ph idx="1"/>
          </p:nvPr>
        </p:nvSpPr>
        <p:spPr>
          <a:xfrm>
            <a:off x="1314450" y="2244328"/>
            <a:ext cx="6172200" cy="2413397"/>
          </a:xfrm>
        </p:spPr>
        <p:txBody>
          <a:bodyPr/>
          <a:lstStyle/>
          <a:p>
            <a:pPr marL="0" indent="0" eaLnBrk="1" hangingPunct="1">
              <a:buNone/>
            </a:pPr>
            <a:r>
              <a:rPr lang="en-US" altLang="en-US" sz="1800" dirty="0"/>
              <a:t>The team should include personnel who have a role in implementing a COOP Annex: </a:t>
            </a:r>
          </a:p>
        </p:txBody>
      </p:sp>
      <p:graphicFrame>
        <p:nvGraphicFramePr>
          <p:cNvPr id="2" name="Table 1" descr="School and district leadership&#10;Educators&#10;Human resources personnel&#10;Business office personnel&#10;IT personnel&#10;Facilities personnel&#10;Food service coordinator&#10;Transportation coordinator&#10;School nurse&#10;Parent-Teacher Association representative&#10;Legal counsel &#10;Collective bargaining unit representatives&#10;Local law enforcement officers and emergency management officials&#10;Local government officials&#10;"/>
          <p:cNvGraphicFramePr>
            <a:graphicFrameLocks noGrp="1"/>
          </p:cNvGraphicFramePr>
          <p:nvPr>
            <p:extLst>
              <p:ext uri="{D42A27DB-BD31-4B8C-83A1-F6EECF244321}">
                <p14:modId xmlns:p14="http://schemas.microsoft.com/office/powerpoint/2010/main" val="3046546981"/>
              </p:ext>
            </p:extLst>
          </p:nvPr>
        </p:nvGraphicFramePr>
        <p:xfrm>
          <a:off x="1355526" y="2941284"/>
          <a:ext cx="6432948" cy="2202216"/>
        </p:xfrm>
        <a:graphic>
          <a:graphicData uri="http://schemas.openxmlformats.org/drawingml/2006/table">
            <a:tbl>
              <a:tblPr firstRow="1" bandRow="1">
                <a:tableStyleId>{5C22544A-7EE6-4342-B048-85BDC9FD1C3A}</a:tableStyleId>
              </a:tblPr>
              <a:tblGrid>
                <a:gridCol w="3309314">
                  <a:extLst>
                    <a:ext uri="{9D8B030D-6E8A-4147-A177-3AD203B41FA5}">
                      <a16:colId xmlns:a16="http://schemas.microsoft.com/office/drawing/2014/main" val="20000"/>
                    </a:ext>
                  </a:extLst>
                </a:gridCol>
                <a:gridCol w="3123634">
                  <a:extLst>
                    <a:ext uri="{9D8B030D-6E8A-4147-A177-3AD203B41FA5}">
                      <a16:colId xmlns:a16="http://schemas.microsoft.com/office/drawing/2014/main" val="20001"/>
                    </a:ext>
                  </a:extLst>
                </a:gridCol>
              </a:tblGrid>
              <a:tr h="2093119">
                <a:tc>
                  <a:txBody>
                    <a:bodyPr/>
                    <a:lstStyle/>
                    <a:p>
                      <a:pPr marL="117475" lvl="0" indent="-342900">
                        <a:buFont typeface="Courier New" panose="02070309020205020404" pitchFamily="49" charset="0"/>
                        <a:buChar char="o"/>
                      </a:pPr>
                      <a:r>
                        <a:rPr lang="en-US" sz="1400" b="0" dirty="0">
                          <a:solidFill>
                            <a:schemeClr val="tx1"/>
                          </a:solidFill>
                        </a:rPr>
                        <a:t>A university leadership rep</a:t>
                      </a:r>
                    </a:p>
                    <a:p>
                      <a:pPr marL="117475" lvl="0" indent="-342900">
                        <a:buFont typeface="Courier New" panose="02070309020205020404" pitchFamily="49" charset="0"/>
                        <a:buChar char="o"/>
                      </a:pPr>
                      <a:r>
                        <a:rPr lang="en-US" sz="1400" b="0" dirty="0">
                          <a:solidFill>
                            <a:schemeClr val="tx1"/>
                          </a:solidFill>
                        </a:rPr>
                        <a:t>Student government leaders</a:t>
                      </a:r>
                    </a:p>
                    <a:p>
                      <a:pPr marL="117475" lvl="0" indent="-342900">
                        <a:buFont typeface="Courier New" panose="02070309020205020404" pitchFamily="49" charset="0"/>
                        <a:buChar char="o"/>
                      </a:pPr>
                      <a:r>
                        <a:rPr lang="en-US" sz="1400" b="0" dirty="0">
                          <a:solidFill>
                            <a:schemeClr val="tx1"/>
                          </a:solidFill>
                        </a:rPr>
                        <a:t>Human resources personnel</a:t>
                      </a:r>
                    </a:p>
                    <a:p>
                      <a:pPr marL="117475" lvl="0" indent="-342900">
                        <a:buFont typeface="Courier New" panose="02070309020205020404" pitchFamily="49" charset="0"/>
                        <a:buChar char="o"/>
                      </a:pPr>
                      <a:r>
                        <a:rPr lang="en-US" sz="1400" b="0" dirty="0">
                          <a:solidFill>
                            <a:schemeClr val="tx1"/>
                          </a:solidFill>
                        </a:rPr>
                        <a:t>Business office personnel</a:t>
                      </a:r>
                    </a:p>
                    <a:p>
                      <a:pPr marL="117475" lvl="0" indent="-342900">
                        <a:buFont typeface="Courier New" panose="02070309020205020404" pitchFamily="49" charset="0"/>
                        <a:buChar char="o"/>
                      </a:pPr>
                      <a:r>
                        <a:rPr lang="en-US" sz="1400" b="0" dirty="0">
                          <a:solidFill>
                            <a:schemeClr val="tx1"/>
                          </a:solidFill>
                        </a:rPr>
                        <a:t>Financial aid personnel</a:t>
                      </a:r>
                    </a:p>
                    <a:p>
                      <a:pPr marL="117475" lvl="0" indent="-342900">
                        <a:buFont typeface="Courier New" panose="02070309020205020404" pitchFamily="49" charset="0"/>
                        <a:buChar char="o"/>
                      </a:pPr>
                      <a:r>
                        <a:rPr lang="en-US" sz="1400" b="0" dirty="0">
                          <a:solidFill>
                            <a:schemeClr val="tx1"/>
                          </a:solidFill>
                        </a:rPr>
                        <a:t>IT personnel</a:t>
                      </a:r>
                    </a:p>
                    <a:p>
                      <a:pPr marL="117475" lvl="0" indent="-342900">
                        <a:buFont typeface="Courier New" panose="02070309020205020404" pitchFamily="49" charset="0"/>
                        <a:buChar char="o"/>
                      </a:pPr>
                      <a:r>
                        <a:rPr lang="en-US" sz="1400" b="0" dirty="0">
                          <a:solidFill>
                            <a:schemeClr val="tx1"/>
                          </a:solidFill>
                        </a:rPr>
                        <a:t>Facilities personnel</a:t>
                      </a:r>
                    </a:p>
                    <a:p>
                      <a:pPr marL="117475" lvl="0" indent="-342900">
                        <a:buFont typeface="Courier New" panose="02070309020205020404" pitchFamily="49" charset="0"/>
                        <a:buChar char="o"/>
                      </a:pPr>
                      <a:r>
                        <a:rPr lang="en-US" sz="1400" b="0" dirty="0">
                          <a:solidFill>
                            <a:schemeClr val="tx1"/>
                          </a:solidFill>
                        </a:rPr>
                        <a:t>The food service coordinator</a:t>
                      </a:r>
                    </a:p>
                    <a:p>
                      <a:pPr marL="117475" lvl="0" indent="-342900">
                        <a:buFont typeface="Courier New" panose="02070309020205020404" pitchFamily="49" charset="0"/>
                        <a:buChar char="o"/>
                      </a:pPr>
                      <a:r>
                        <a:rPr lang="en-US" sz="1400" b="0" dirty="0">
                          <a:solidFill>
                            <a:schemeClr val="tx1"/>
                          </a:solidFill>
                        </a:rPr>
                        <a:t>Staff council &amp; faculty senate reps</a:t>
                      </a:r>
                    </a:p>
                    <a:p>
                      <a:pPr marL="60325" lvl="0" indent="-285750">
                        <a:buFont typeface="Arial" panose="020B0604020202020204" pitchFamily="34" charset="0"/>
                        <a:buChar char="•"/>
                      </a:pPr>
                      <a:endParaRPr lang="en-US" sz="1400" b="0" dirty="0">
                        <a:solidFill>
                          <a:schemeClr val="tx1"/>
                        </a:solidFill>
                      </a:endParaRPr>
                    </a:p>
                  </a:txBody>
                  <a:tcPr marL="68576" marR="68576" marT="34308" marB="34308">
                    <a:noFill/>
                  </a:tcPr>
                </a:tc>
                <a:tc>
                  <a:txBody>
                    <a:bodyPr/>
                    <a:lstStyle/>
                    <a:p>
                      <a:pPr marL="342900" lvl="1" indent="-342900">
                        <a:buFont typeface="Courier New" panose="02070309020205020404" pitchFamily="49" charset="0"/>
                        <a:buChar char="o"/>
                      </a:pPr>
                      <a:r>
                        <a:rPr lang="en-US" sz="1400" b="0" dirty="0">
                          <a:solidFill>
                            <a:schemeClr val="tx1"/>
                          </a:solidFill>
                        </a:rPr>
                        <a:t>Health center personnel</a:t>
                      </a:r>
                    </a:p>
                    <a:p>
                      <a:pPr marL="342900" lvl="1" indent="-342900">
                        <a:buFont typeface="Courier New" panose="02070309020205020404" pitchFamily="49" charset="0"/>
                        <a:buChar char="o"/>
                      </a:pPr>
                      <a:r>
                        <a:rPr lang="en-US" sz="1400" b="0" dirty="0">
                          <a:solidFill>
                            <a:schemeClr val="tx1"/>
                          </a:solidFill>
                        </a:rPr>
                        <a:t>Counseling center personnel</a:t>
                      </a:r>
                    </a:p>
                    <a:p>
                      <a:pPr marL="342900" lvl="1" indent="-342900">
                        <a:buFont typeface="Courier New" panose="02070309020205020404" pitchFamily="49" charset="0"/>
                        <a:buChar char="o"/>
                      </a:pPr>
                      <a:r>
                        <a:rPr lang="en-US" sz="1400" b="0" dirty="0">
                          <a:solidFill>
                            <a:schemeClr val="tx1"/>
                          </a:solidFill>
                        </a:rPr>
                        <a:t>Office of Staff Counsel</a:t>
                      </a:r>
                    </a:p>
                    <a:p>
                      <a:pPr marL="342900" lvl="1" indent="-342900">
                        <a:buFont typeface="Courier New" panose="02070309020205020404" pitchFamily="49" charset="0"/>
                        <a:buChar char="o"/>
                      </a:pPr>
                      <a:r>
                        <a:rPr lang="en-US" sz="1400" b="0" dirty="0">
                          <a:solidFill>
                            <a:schemeClr val="tx1"/>
                          </a:solidFill>
                        </a:rPr>
                        <a:t>Collective bargaining unit reps</a:t>
                      </a:r>
                    </a:p>
                    <a:p>
                      <a:pPr marL="342900" lvl="1" indent="-342900">
                        <a:buFont typeface="Courier New" panose="02070309020205020404" pitchFamily="49" charset="0"/>
                        <a:buChar char="o"/>
                      </a:pPr>
                      <a:r>
                        <a:rPr lang="en-US" sz="1400" b="0" dirty="0">
                          <a:solidFill>
                            <a:schemeClr val="tx1"/>
                          </a:solidFill>
                        </a:rPr>
                        <a:t>Campus police/public safety officers</a:t>
                      </a:r>
                    </a:p>
                    <a:p>
                      <a:pPr marL="342900" lvl="1" indent="-342900">
                        <a:buFont typeface="Courier New" panose="02070309020205020404" pitchFamily="49" charset="0"/>
                        <a:buChar char="o"/>
                      </a:pPr>
                      <a:r>
                        <a:rPr lang="en-US" sz="1400" b="0" dirty="0">
                          <a:solidFill>
                            <a:schemeClr val="tx1"/>
                          </a:solidFill>
                        </a:rPr>
                        <a:t>Local first responders</a:t>
                      </a:r>
                    </a:p>
                    <a:p>
                      <a:pPr marL="342900" lvl="1" indent="-342900">
                        <a:buFont typeface="Courier New" panose="02070309020205020404" pitchFamily="49" charset="0"/>
                        <a:buChar char="o"/>
                      </a:pPr>
                      <a:r>
                        <a:rPr lang="en-US" sz="1400" b="0" dirty="0">
                          <a:solidFill>
                            <a:schemeClr val="tx1"/>
                          </a:solidFill>
                        </a:rPr>
                        <a:t>Local government officials</a:t>
                      </a:r>
                    </a:p>
                  </a:txBody>
                  <a:tcPr marL="68576" marR="68576" marT="34308" marB="34308">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144" y="195263"/>
            <a:ext cx="7927848" cy="857250"/>
          </a:xfrm>
        </p:spPr>
        <p:txBody>
          <a:bodyPr rtlCol="0">
            <a:normAutofit fontScale="90000"/>
          </a:bodyPr>
          <a:lstStyle/>
          <a:p>
            <a:pPr eaLnBrk="1" fontAlgn="auto" hangingPunct="1">
              <a:spcAft>
                <a:spcPts val="0"/>
              </a:spcAft>
              <a:defRPr/>
            </a:pPr>
            <a:r>
              <a:rPr lang="en-US" dirty="0">
                <a:solidFill>
                  <a:schemeClr val="tx1"/>
                </a:solidFill>
              </a:rPr>
              <a:t>Step 1: Form a Collaborative Planning Team </a:t>
            </a:r>
            <a:br>
              <a:rPr lang="en-US" dirty="0">
                <a:solidFill>
                  <a:schemeClr val="tx1"/>
                </a:solidFill>
              </a:rPr>
            </a:br>
            <a:r>
              <a:rPr lang="en-US" dirty="0">
                <a:solidFill>
                  <a:schemeClr val="tx1"/>
                </a:solidFill>
              </a:rPr>
              <a:t>(2 of 2)</a:t>
            </a:r>
          </a:p>
        </p:txBody>
      </p:sp>
      <p:sp>
        <p:nvSpPr>
          <p:cNvPr id="35843" name="Content Placeholder 2"/>
          <p:cNvSpPr>
            <a:spLocks noGrp="1"/>
          </p:cNvSpPr>
          <p:nvPr>
            <p:ph idx="1"/>
          </p:nvPr>
        </p:nvSpPr>
        <p:spPr>
          <a:xfrm>
            <a:off x="1628775" y="1302545"/>
            <a:ext cx="6172200" cy="3394472"/>
          </a:xfrm>
        </p:spPr>
        <p:txBody>
          <a:bodyPr/>
          <a:lstStyle/>
          <a:p>
            <a:pPr marL="0" indent="0" algn="ctr" eaLnBrk="1" hangingPunct="1">
              <a:spcBef>
                <a:spcPts val="1079"/>
              </a:spcBef>
              <a:buNone/>
            </a:pPr>
            <a:r>
              <a:rPr lang="en-US" altLang="en-US" b="1"/>
              <a:t>Planning team members should be:</a:t>
            </a:r>
          </a:p>
        </p:txBody>
      </p:sp>
      <p:graphicFrame>
        <p:nvGraphicFramePr>
          <p:cNvPr id="4" name="Diagram 3" descr="Selected based on their expertise in specific areas related to the school’s or district’s essential functions&#10;Assigned roles and alternate roles in the event that the COOP Annex is enacted&#10;Able to work collaboratively with other team members&#10;"/>
          <p:cNvGraphicFramePr/>
          <p:nvPr>
            <p:extLst>
              <p:ext uri="{D42A27DB-BD31-4B8C-83A1-F6EECF244321}">
                <p14:modId xmlns:p14="http://schemas.microsoft.com/office/powerpoint/2010/main" val="3614462064"/>
              </p:ext>
            </p:extLst>
          </p:nvPr>
        </p:nvGraphicFramePr>
        <p:xfrm>
          <a:off x="2130757" y="1841223"/>
          <a:ext cx="5169090" cy="283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graphicEl>
                                              <a:dgm id="{8182FEA0-9CAE-4F6E-8080-0D8F3F3B2FE6}"/>
                                            </p:graphicEl>
                                          </p:spTgt>
                                        </p:tgtEl>
                                        <p:attrNameLst>
                                          <p:attrName>style.visibility</p:attrName>
                                        </p:attrNameLst>
                                      </p:cBhvr>
                                      <p:to>
                                        <p:strVal val="visible"/>
                                      </p:to>
                                    </p:set>
                                    <p:anim calcmode="lin" valueType="num">
                                      <p:cBhvr additive="base">
                                        <p:cTn id="7" dur="2000" fill="hold"/>
                                        <p:tgtEl>
                                          <p:spTgt spid="4">
                                            <p:graphicEl>
                                              <a:dgm id="{8182FEA0-9CAE-4F6E-8080-0D8F3F3B2FE6}"/>
                                            </p:graphic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4">
                                            <p:graphicEl>
                                              <a:dgm id="{8182FEA0-9CAE-4F6E-8080-0D8F3F3B2FE6}"/>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graphicEl>
                                              <a:dgm id="{76434A63-7F4F-44C3-B745-0DA7F2FF8AF1}"/>
                                            </p:graphicEl>
                                          </p:spTgt>
                                        </p:tgtEl>
                                        <p:attrNameLst>
                                          <p:attrName>style.visibility</p:attrName>
                                        </p:attrNameLst>
                                      </p:cBhvr>
                                      <p:to>
                                        <p:strVal val="visible"/>
                                      </p:to>
                                    </p:set>
                                    <p:anim calcmode="lin" valueType="num">
                                      <p:cBhvr additive="base">
                                        <p:cTn id="13" dur="2000" fill="hold"/>
                                        <p:tgtEl>
                                          <p:spTgt spid="4">
                                            <p:graphicEl>
                                              <a:dgm id="{76434A63-7F4F-44C3-B745-0DA7F2FF8AF1}"/>
                                            </p:graphic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4">
                                            <p:graphicEl>
                                              <a:dgm id="{76434A63-7F4F-44C3-B745-0DA7F2FF8AF1}"/>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graphicEl>
                                              <a:dgm id="{5B03A359-0205-4F18-8C02-ED49A3A165D9}"/>
                                            </p:graphicEl>
                                          </p:spTgt>
                                        </p:tgtEl>
                                        <p:attrNameLst>
                                          <p:attrName>style.visibility</p:attrName>
                                        </p:attrNameLst>
                                      </p:cBhvr>
                                      <p:to>
                                        <p:strVal val="visible"/>
                                      </p:to>
                                    </p:set>
                                    <p:anim calcmode="lin" valueType="num">
                                      <p:cBhvr additive="base">
                                        <p:cTn id="19" dur="2000" fill="hold"/>
                                        <p:tgtEl>
                                          <p:spTgt spid="4">
                                            <p:graphicEl>
                                              <a:dgm id="{5B03A359-0205-4F18-8C02-ED49A3A165D9}"/>
                                            </p:graphic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4">
                                            <p:graphicEl>
                                              <a:dgm id="{5B03A359-0205-4F18-8C02-ED49A3A165D9}"/>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143000" y="180975"/>
            <a:ext cx="6515100" cy="857250"/>
          </a:xfrm>
        </p:spPr>
        <p:txBody>
          <a:bodyPr/>
          <a:lstStyle/>
          <a:p>
            <a:pPr eaLnBrk="1" hangingPunct="1"/>
            <a:r>
              <a:rPr lang="en-US" altLang="en-US">
                <a:solidFill>
                  <a:schemeClr val="tx1"/>
                </a:solidFill>
              </a:rPr>
              <a:t>Step 2: Understand the Situation</a:t>
            </a:r>
          </a:p>
        </p:txBody>
      </p:sp>
      <p:pic>
        <p:nvPicPr>
          <p:cNvPr id="36868" name="Picture 2" descr="Step 2: Understand the situ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1200150"/>
            <a:ext cx="6515100" cy="87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descr="Oval around step 2"/>
          <p:cNvSpPr/>
          <p:nvPr/>
        </p:nvSpPr>
        <p:spPr>
          <a:xfrm>
            <a:off x="2333625" y="1152526"/>
            <a:ext cx="1191816" cy="9977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867" name="Content Placeholder 2"/>
          <p:cNvSpPr>
            <a:spLocks noGrp="1"/>
          </p:cNvSpPr>
          <p:nvPr>
            <p:ph idx="1"/>
          </p:nvPr>
        </p:nvSpPr>
        <p:spPr>
          <a:xfrm>
            <a:off x="1241298" y="2312195"/>
            <a:ext cx="7171182" cy="2428875"/>
          </a:xfrm>
        </p:spPr>
        <p:txBody>
          <a:bodyPr/>
          <a:lstStyle/>
          <a:p>
            <a:pPr marL="0" indent="0" eaLnBrk="1" hangingPunct="1">
              <a:spcBef>
                <a:spcPts val="450"/>
              </a:spcBef>
              <a:buNone/>
            </a:pPr>
            <a:r>
              <a:rPr lang="en-US" altLang="en-US" sz="2325" b="1" dirty="0"/>
              <a:t>Identify the threats and hazards that might negatively affect the IHE’s essential functions.</a:t>
            </a:r>
          </a:p>
          <a:p>
            <a:pPr eaLnBrk="1" hangingPunct="1">
              <a:spcBef>
                <a:spcPts val="450"/>
              </a:spcBef>
            </a:pPr>
            <a:r>
              <a:rPr lang="en-US" altLang="en-US" sz="1875" dirty="0"/>
              <a:t>Review your current Threat &amp; Hazard Identification Risk Assessment (THIRA), or develop a THIRA if one is not in place.</a:t>
            </a:r>
          </a:p>
          <a:p>
            <a:pPr eaLnBrk="1" hangingPunct="1">
              <a:spcBef>
                <a:spcPts val="450"/>
              </a:spcBef>
            </a:pPr>
            <a:r>
              <a:rPr lang="en-US" altLang="en-US" sz="1875" dirty="0"/>
              <a:t>Consult with your local or state emergency management agency to identify likely threats and hazards that would affect the campus.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92881"/>
            <a:ext cx="8001000" cy="857250"/>
          </a:xfrm>
        </p:spPr>
        <p:txBody>
          <a:bodyPr rtlCol="0">
            <a:normAutofit fontScale="90000"/>
          </a:bodyPr>
          <a:lstStyle/>
          <a:p>
            <a:pPr eaLnBrk="1" fontAlgn="auto" hangingPunct="1">
              <a:spcAft>
                <a:spcPts val="0"/>
              </a:spcAft>
              <a:defRPr/>
            </a:pPr>
            <a:r>
              <a:rPr lang="en-US" dirty="0">
                <a:solidFill>
                  <a:schemeClr val="tx1"/>
                </a:solidFill>
              </a:rPr>
              <a:t>Steps 3 &amp; 4: Develop Goals, Objectives, and Courses of Action </a:t>
            </a:r>
          </a:p>
        </p:txBody>
      </p:sp>
      <p:pic>
        <p:nvPicPr>
          <p:cNvPr id="37892" name="Picture 2" descr="Step 3 and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1212056"/>
            <a:ext cx="6515100" cy="87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descr="oval around step 3"/>
          <p:cNvSpPr/>
          <p:nvPr/>
        </p:nvSpPr>
        <p:spPr>
          <a:xfrm>
            <a:off x="3489723" y="1144191"/>
            <a:ext cx="1082278" cy="10132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Oval 5" descr="oval around step 4"/>
          <p:cNvSpPr/>
          <p:nvPr/>
        </p:nvSpPr>
        <p:spPr>
          <a:xfrm>
            <a:off x="4632722" y="1132285"/>
            <a:ext cx="1070372" cy="10370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7891" name="Content Placeholder 2"/>
          <p:cNvSpPr>
            <a:spLocks noGrp="1"/>
          </p:cNvSpPr>
          <p:nvPr>
            <p:ph idx="1"/>
          </p:nvPr>
        </p:nvSpPr>
        <p:spPr>
          <a:xfrm>
            <a:off x="1304925" y="2272903"/>
            <a:ext cx="7125843" cy="2546747"/>
          </a:xfrm>
        </p:spPr>
        <p:txBody>
          <a:bodyPr/>
          <a:lstStyle/>
          <a:p>
            <a:pPr marL="0" indent="0" eaLnBrk="1" hangingPunct="1">
              <a:buNone/>
            </a:pPr>
            <a:r>
              <a:rPr lang="en-US" altLang="en-US" sz="2100" b="1" dirty="0"/>
              <a:t>Step 3</a:t>
            </a:r>
            <a:r>
              <a:rPr lang="en-US" altLang="en-US" sz="2100" dirty="0"/>
              <a:t> (Determine Goals and Objectives) and </a:t>
            </a:r>
          </a:p>
          <a:p>
            <a:pPr marL="0" indent="0" eaLnBrk="1" hangingPunct="1">
              <a:buNone/>
            </a:pPr>
            <a:r>
              <a:rPr lang="en-US" altLang="en-US" sz="2100" b="1" dirty="0"/>
              <a:t>Step 4</a:t>
            </a:r>
            <a:r>
              <a:rPr lang="en-US" altLang="en-US" sz="2100" dirty="0"/>
              <a:t> (Plan Development [Identifying Courses of Action])</a:t>
            </a:r>
          </a:p>
          <a:p>
            <a:pPr marL="0" indent="0" eaLnBrk="1" hangingPunct="1">
              <a:buNone/>
            </a:pPr>
            <a:r>
              <a:rPr lang="en-US" altLang="en-US" sz="2100" dirty="0"/>
              <a:t>will reveal a need for the maintenance of essential functions following emergency events. </a:t>
            </a:r>
          </a:p>
          <a:p>
            <a:pPr marL="0" indent="0" eaLnBrk="1" hangingPunct="1">
              <a:buNone/>
            </a:pPr>
            <a:endParaRPr lang="en-US" altLang="en-US" sz="1050" dirty="0"/>
          </a:p>
          <a:p>
            <a:pPr marL="0" indent="0" algn="ctr" eaLnBrk="1" hangingPunct="1">
              <a:buNone/>
            </a:pPr>
            <a:r>
              <a:rPr lang="en-US" altLang="en-US" sz="2100" dirty="0"/>
              <a:t>These </a:t>
            </a:r>
            <a:r>
              <a:rPr lang="en-US" altLang="en-US" sz="2100" b="1" dirty="0"/>
              <a:t>functions </a:t>
            </a:r>
            <a:r>
              <a:rPr lang="en-US" altLang="en-US" sz="2100" dirty="0"/>
              <a:t>are addressed across emergencies through the development of a </a:t>
            </a:r>
            <a:r>
              <a:rPr lang="en-US" altLang="en-US" sz="2100" b="1" dirty="0"/>
              <a:t>COOP Annex</a:t>
            </a:r>
            <a:r>
              <a:rPr lang="en-US" altLang="en-US" sz="2100"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0"/>
            <a:ext cx="9144000" cy="857250"/>
          </a:xfrm>
        </p:spPr>
        <p:txBody>
          <a:bodyPr/>
          <a:lstStyle/>
          <a:p>
            <a:pPr algn="ctr" eaLnBrk="1" hangingPunct="1"/>
            <a:r>
              <a:rPr lang="en-US" altLang="en-US" sz="4000" b="1" dirty="0"/>
              <a:t>Functional Annexes</a:t>
            </a:r>
          </a:p>
        </p:txBody>
      </p:sp>
      <p:graphicFrame>
        <p:nvGraphicFramePr>
          <p:cNvPr id="5" name="Table 4" descr="Communications and Warning&#10;Lockdown&#10;Accounting for All Persons&#10;Security&#10;Recovery&#10;Evacuation&#10;Shelter-in-Place&#10;Family Reunification&#10;Continuity of Operations&#10;Public Health, Medical, and Mental Health&#10;"/>
          <p:cNvGraphicFramePr>
            <a:graphicFrameLocks noGrp="1"/>
          </p:cNvGraphicFramePr>
          <p:nvPr>
            <p:extLst>
              <p:ext uri="{D42A27DB-BD31-4B8C-83A1-F6EECF244321}">
                <p14:modId xmlns:p14="http://schemas.microsoft.com/office/powerpoint/2010/main" val="2314174412"/>
              </p:ext>
            </p:extLst>
          </p:nvPr>
        </p:nvGraphicFramePr>
        <p:xfrm>
          <a:off x="437418" y="951417"/>
          <a:ext cx="8269163" cy="3240666"/>
        </p:xfrm>
        <a:graphic>
          <a:graphicData uri="http://schemas.openxmlformats.org/drawingml/2006/table">
            <a:tbl>
              <a:tblPr firstRow="1" bandRow="1">
                <a:tableStyleId>{00A15C55-8517-42AA-B614-E9B94910E393}</a:tableStyleId>
              </a:tblPr>
              <a:tblGrid>
                <a:gridCol w="4115921">
                  <a:extLst>
                    <a:ext uri="{9D8B030D-6E8A-4147-A177-3AD203B41FA5}">
                      <a16:colId xmlns:a16="http://schemas.microsoft.com/office/drawing/2014/main" val="20000"/>
                    </a:ext>
                  </a:extLst>
                </a:gridCol>
                <a:gridCol w="4153242">
                  <a:extLst>
                    <a:ext uri="{9D8B030D-6E8A-4147-A177-3AD203B41FA5}">
                      <a16:colId xmlns:a16="http://schemas.microsoft.com/office/drawing/2014/main" val="20001"/>
                    </a:ext>
                  </a:extLst>
                </a:gridCol>
              </a:tblGrid>
              <a:tr h="724047">
                <a:tc>
                  <a:txBody>
                    <a:bodyPr/>
                    <a:lstStyle/>
                    <a:p>
                      <a:pPr marL="457200" indent="-457200">
                        <a:buFont typeface="Wingdings" panose="05000000000000000000" pitchFamily="2" charset="2"/>
                        <a:buChar char="§"/>
                      </a:pPr>
                      <a:r>
                        <a:rPr lang="en-US" sz="2100" b="0" dirty="0">
                          <a:solidFill>
                            <a:schemeClr val="tx1"/>
                          </a:solidFill>
                        </a:rPr>
                        <a:t>Communications and Warning</a:t>
                      </a:r>
                    </a:p>
                  </a:txBody>
                  <a:tcPr marL="68580" marR="68580" marT="34282" marB="342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457200" indent="-457200" algn="l">
                        <a:buFont typeface="Wingdings" panose="05000000000000000000" pitchFamily="2" charset="2"/>
                        <a:buChar char="§"/>
                      </a:pPr>
                      <a:r>
                        <a:rPr lang="en-US" sz="2100" b="0" kern="1200" dirty="0">
                          <a:solidFill>
                            <a:schemeClr val="dk1"/>
                          </a:solidFill>
                          <a:latin typeface="+mn-lt"/>
                          <a:ea typeface="+mn-ea"/>
                          <a:cs typeface="+mn-cs"/>
                        </a:rPr>
                        <a:t>Evacuation</a:t>
                      </a:r>
                    </a:p>
                  </a:txBody>
                  <a:tcPr marL="68580" marR="68580" marT="34282" marB="342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459893">
                <a:tc>
                  <a:txBody>
                    <a:bodyPr/>
                    <a:lstStyle/>
                    <a:p>
                      <a:pPr marL="457200" indent="-457200">
                        <a:buFont typeface="Wingdings" panose="05000000000000000000" pitchFamily="2" charset="2"/>
                        <a:buChar char="§"/>
                      </a:pPr>
                      <a:r>
                        <a:rPr lang="en-US" sz="2100" dirty="0"/>
                        <a:t>Lockdown</a:t>
                      </a:r>
                    </a:p>
                  </a:txBody>
                  <a:tcPr marL="68580" marR="68580" marT="34282" marB="342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457200" indent="-457200">
                        <a:buFont typeface="Wingdings" panose="05000000000000000000" pitchFamily="2" charset="2"/>
                        <a:buChar char="§"/>
                      </a:pPr>
                      <a:r>
                        <a:rPr lang="en-US" sz="2100" dirty="0"/>
                        <a:t>Shelter-in-Place</a:t>
                      </a:r>
                    </a:p>
                  </a:txBody>
                  <a:tcPr marL="68580" marR="68580" marT="34282" marB="342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1"/>
                  </a:ext>
                </a:extLst>
              </a:tr>
              <a:tr h="677554">
                <a:tc>
                  <a:txBody>
                    <a:bodyPr/>
                    <a:lstStyle/>
                    <a:p>
                      <a:pPr marL="457200" indent="-457200">
                        <a:buFont typeface="Wingdings" panose="05000000000000000000" pitchFamily="2" charset="2"/>
                        <a:buChar char="§"/>
                      </a:pPr>
                      <a:r>
                        <a:rPr lang="en-US" sz="2100" dirty="0"/>
                        <a:t>Accounting for All Persons</a:t>
                      </a:r>
                    </a:p>
                  </a:txBody>
                  <a:tcPr marL="68580" marR="68580" marT="34282" marB="342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457200" indent="-457200">
                        <a:buFont typeface="Wingdings" panose="05000000000000000000" pitchFamily="2" charset="2"/>
                        <a:buChar char="§"/>
                      </a:pPr>
                      <a:r>
                        <a:rPr lang="en-US" sz="2100" dirty="0"/>
                        <a:t>Missing Student</a:t>
                      </a:r>
                    </a:p>
                  </a:txBody>
                  <a:tcPr marL="68580" marR="68580" marT="34282" marB="342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670528">
                <a:tc>
                  <a:txBody>
                    <a:bodyPr/>
                    <a:lstStyle/>
                    <a:p>
                      <a:pPr marL="457200" indent="-457200">
                        <a:buFont typeface="Wingdings" panose="05000000000000000000" pitchFamily="2" charset="2"/>
                        <a:buChar char="§"/>
                      </a:pPr>
                      <a:r>
                        <a:rPr lang="en-US" sz="2100" b="0" dirty="0"/>
                        <a:t>Security</a:t>
                      </a:r>
                    </a:p>
                  </a:txBody>
                  <a:tcPr marL="68580" marR="68580" marT="34282" marB="342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457200" indent="-457200">
                        <a:buFont typeface="Wingdings" panose="05000000000000000000" pitchFamily="2" charset="2"/>
                        <a:buChar char="§"/>
                      </a:pPr>
                      <a:r>
                        <a:rPr lang="en-US" sz="2100" b="1" i="0" u="none" dirty="0">
                          <a:effectLst>
                            <a:outerShdw blurRad="38100" dist="38100" dir="2700000" algn="tl">
                              <a:srgbClr val="000000">
                                <a:alpha val="43137"/>
                              </a:srgbClr>
                            </a:outerShdw>
                          </a:effectLst>
                        </a:rPr>
                        <a:t>Continuity of Operations</a:t>
                      </a:r>
                    </a:p>
                  </a:txBody>
                  <a:tcPr marL="68580" marR="68580" marT="34282" marB="342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3"/>
                  </a:ext>
                </a:extLst>
              </a:tr>
              <a:tr h="687041">
                <a:tc>
                  <a:txBody>
                    <a:bodyPr/>
                    <a:lstStyle/>
                    <a:p>
                      <a:pPr marL="457200" indent="-457200">
                        <a:buFont typeface="Wingdings" panose="05000000000000000000" pitchFamily="2" charset="2"/>
                        <a:buChar char="§"/>
                      </a:pPr>
                      <a:r>
                        <a:rPr lang="en-US" sz="2100" dirty="0"/>
                        <a:t>Recovery</a:t>
                      </a:r>
                    </a:p>
                  </a:txBody>
                  <a:tcPr marL="68580" marR="68580" marT="34282" marB="342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457200" indent="-457200">
                        <a:buFont typeface="Wingdings" panose="05000000000000000000" pitchFamily="2" charset="2"/>
                        <a:buChar char="§"/>
                      </a:pPr>
                      <a:r>
                        <a:rPr lang="en-US" sz="2100" dirty="0"/>
                        <a:t>Public Health, Medical, and Mental Health</a:t>
                      </a:r>
                    </a:p>
                  </a:txBody>
                  <a:tcPr marL="68580" marR="68580" marT="34282" marB="342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335696" y="0"/>
            <a:ext cx="6808304" cy="857250"/>
          </a:xfrm>
        </p:spPr>
        <p:txBody>
          <a:bodyPr/>
          <a:lstStyle/>
          <a:p>
            <a:pPr eaLnBrk="1" hangingPunct="1"/>
            <a:r>
              <a:rPr lang="en-US" altLang="en-US" dirty="0">
                <a:solidFill>
                  <a:schemeClr val="tx1"/>
                </a:solidFill>
              </a:rPr>
              <a:t>Developing a COOP Annex</a:t>
            </a:r>
          </a:p>
        </p:txBody>
      </p:sp>
      <p:sp>
        <p:nvSpPr>
          <p:cNvPr id="39939" name="Content Placeholder 2"/>
          <p:cNvSpPr>
            <a:spLocks noGrp="1"/>
          </p:cNvSpPr>
          <p:nvPr>
            <p:ph idx="1"/>
          </p:nvPr>
        </p:nvSpPr>
        <p:spPr>
          <a:xfrm>
            <a:off x="1048893" y="1050131"/>
            <a:ext cx="8095107" cy="3337322"/>
          </a:xfrm>
        </p:spPr>
        <p:txBody>
          <a:bodyPr/>
          <a:lstStyle/>
          <a:p>
            <a:pPr marL="82154" indent="0" algn="ctr" eaLnBrk="1" hangingPunct="1">
              <a:buNone/>
            </a:pPr>
            <a:r>
              <a:rPr lang="en-US" altLang="en-US" b="1" dirty="0"/>
              <a:t>Nine Elements of a COOP Annex:</a:t>
            </a:r>
          </a:p>
        </p:txBody>
      </p:sp>
      <p:graphicFrame>
        <p:nvGraphicFramePr>
          <p:cNvPr id="8" name="Table 7" descr="1.  Define essential functions.&#10;2.  Create orders of succession.&#10;3.  Create delegations of authority.&#10;4.  Identify alternate facilities/ locations.&#10;5.  Establish communications plans.&#10;6.  Create plan for accessing vital records.&#10;7.  Create plan for human capital management.&#10;8.  Create plan for devolution (in extreme scenarios).&#10;9.  Create plan for reconstitution.&#10;"/>
          <p:cNvGraphicFramePr>
            <a:graphicFrameLocks noGrp="1"/>
          </p:cNvGraphicFramePr>
          <p:nvPr>
            <p:extLst>
              <p:ext uri="{D42A27DB-BD31-4B8C-83A1-F6EECF244321}">
                <p14:modId xmlns:p14="http://schemas.microsoft.com/office/powerpoint/2010/main" val="896098301"/>
              </p:ext>
            </p:extLst>
          </p:nvPr>
        </p:nvGraphicFramePr>
        <p:xfrm>
          <a:off x="2262211" y="1651635"/>
          <a:ext cx="5293399" cy="2948760"/>
        </p:xfrm>
        <a:graphic>
          <a:graphicData uri="http://schemas.openxmlformats.org/drawingml/2006/table">
            <a:tbl>
              <a:tblPr firstRow="1" bandRow="1">
                <a:tableStyleId>{2D5ABB26-0587-4C30-8999-92F81FD0307C}</a:tableStyleId>
              </a:tblPr>
              <a:tblGrid>
                <a:gridCol w="5293399">
                  <a:extLst>
                    <a:ext uri="{9D8B030D-6E8A-4147-A177-3AD203B41FA5}">
                      <a16:colId xmlns:a16="http://schemas.microsoft.com/office/drawing/2014/main" val="20000"/>
                    </a:ext>
                  </a:extLst>
                </a:gridCol>
              </a:tblGrid>
              <a:tr h="320021">
                <a:tc>
                  <a:txBody>
                    <a:bodyPr/>
                    <a:lstStyle/>
                    <a:p>
                      <a:pPr marL="0" marR="0" lvl="1" indent="0" algn="l" defTabSz="457200" rtl="0" eaLnBrk="1" fontAlgn="auto" latinLnBrk="0" hangingPunct="1">
                        <a:lnSpc>
                          <a:spcPct val="100000"/>
                        </a:lnSpc>
                        <a:spcBef>
                          <a:spcPts val="0"/>
                        </a:spcBef>
                        <a:spcAft>
                          <a:spcPts val="0"/>
                        </a:spcAft>
                        <a:buClrTx/>
                        <a:buSzTx/>
                        <a:buFont typeface="+mj-lt"/>
                        <a:buNone/>
                        <a:tabLst/>
                        <a:defRPr/>
                      </a:pPr>
                      <a:r>
                        <a:rPr lang="en-US" sz="1700" b="0" dirty="0"/>
                        <a:t>1.  Define essential </a:t>
                      </a:r>
                      <a:r>
                        <a:rPr lang="en-US" sz="1700" b="1" kern="1200" dirty="0"/>
                        <a:t>functions</a:t>
                      </a:r>
                      <a:r>
                        <a:rPr lang="en-US" sz="1700" b="0" kern="1200" dirty="0"/>
                        <a:t>.</a:t>
                      </a:r>
                      <a:endParaRPr lang="en-US" sz="1700" b="0" kern="1200" dirty="0">
                        <a:solidFill>
                          <a:schemeClr val="dk1"/>
                        </a:solidFill>
                        <a:latin typeface="+mn-lt"/>
                        <a:ea typeface="+mn-ea"/>
                        <a:cs typeface="+mn-cs"/>
                      </a:endParaRPr>
                    </a:p>
                  </a:txBody>
                  <a:tcPr marL="68579" marR="68579" marT="34280" marB="34280"/>
                </a:tc>
                <a:extLst>
                  <a:ext uri="{0D108BD9-81ED-4DB2-BD59-A6C34878D82A}">
                    <a16:rowId xmlns:a16="http://schemas.microsoft.com/office/drawing/2014/main" val="10000"/>
                  </a:ext>
                </a:extLst>
              </a:tr>
              <a:tr h="320021">
                <a:tc>
                  <a:txBody>
                    <a:bodyPr/>
                    <a:lstStyle/>
                    <a:p>
                      <a:pPr marL="0" marR="0" lvl="1" indent="0" algn="l" defTabSz="457200" rtl="0" eaLnBrk="1" fontAlgn="auto" latinLnBrk="0" hangingPunct="1">
                        <a:lnSpc>
                          <a:spcPct val="100000"/>
                        </a:lnSpc>
                        <a:spcBef>
                          <a:spcPts val="0"/>
                        </a:spcBef>
                        <a:spcAft>
                          <a:spcPts val="0"/>
                        </a:spcAft>
                        <a:buClrTx/>
                        <a:buSzTx/>
                        <a:buFont typeface="+mj-lt"/>
                        <a:buNone/>
                        <a:tabLst/>
                        <a:defRPr/>
                      </a:pPr>
                      <a:r>
                        <a:rPr lang="en-US" sz="1700" b="0" dirty="0"/>
                        <a:t>2.  Create </a:t>
                      </a:r>
                      <a:r>
                        <a:rPr lang="en-US" sz="1700" b="1" dirty="0"/>
                        <a:t>orders of succession</a:t>
                      </a:r>
                      <a:r>
                        <a:rPr lang="en-US" sz="1700" b="0" dirty="0"/>
                        <a:t>.</a:t>
                      </a:r>
                    </a:p>
                  </a:txBody>
                  <a:tcPr marL="68579" marR="68579" marT="34280" marB="34280"/>
                </a:tc>
                <a:extLst>
                  <a:ext uri="{0D108BD9-81ED-4DB2-BD59-A6C34878D82A}">
                    <a16:rowId xmlns:a16="http://schemas.microsoft.com/office/drawing/2014/main" val="10001"/>
                  </a:ext>
                </a:extLst>
              </a:tr>
              <a:tr h="320021">
                <a:tc>
                  <a:txBody>
                    <a:bodyPr/>
                    <a:lstStyle/>
                    <a:p>
                      <a:pPr marL="0" marR="0" lvl="1" indent="0" algn="l" defTabSz="457200" rtl="0" eaLnBrk="1" fontAlgn="auto" latinLnBrk="0" hangingPunct="1">
                        <a:lnSpc>
                          <a:spcPct val="100000"/>
                        </a:lnSpc>
                        <a:spcBef>
                          <a:spcPts val="0"/>
                        </a:spcBef>
                        <a:spcAft>
                          <a:spcPts val="0"/>
                        </a:spcAft>
                        <a:buClrTx/>
                        <a:buSzTx/>
                        <a:buFont typeface="+mj-lt"/>
                        <a:buNone/>
                        <a:tabLst/>
                        <a:defRPr/>
                      </a:pPr>
                      <a:r>
                        <a:rPr lang="en-US" sz="1700" b="0" dirty="0"/>
                        <a:t>3.  Create </a:t>
                      </a:r>
                      <a:r>
                        <a:rPr lang="en-US" sz="1700" b="1" dirty="0"/>
                        <a:t>delegations of authority</a:t>
                      </a:r>
                      <a:r>
                        <a:rPr lang="en-US" sz="1700" b="0" dirty="0"/>
                        <a:t>.</a:t>
                      </a:r>
                    </a:p>
                  </a:txBody>
                  <a:tcPr marL="68579" marR="68579" marT="34280" marB="34280"/>
                </a:tc>
                <a:extLst>
                  <a:ext uri="{0D108BD9-81ED-4DB2-BD59-A6C34878D82A}">
                    <a16:rowId xmlns:a16="http://schemas.microsoft.com/office/drawing/2014/main" val="10002"/>
                  </a:ext>
                </a:extLst>
              </a:tr>
              <a:tr h="320021">
                <a:tc>
                  <a:txBody>
                    <a:bodyPr/>
                    <a:lstStyle/>
                    <a:p>
                      <a:pPr marL="0" marR="0" lvl="1" indent="0" algn="l" defTabSz="457200" rtl="0" eaLnBrk="1" fontAlgn="auto" latinLnBrk="0" hangingPunct="1">
                        <a:lnSpc>
                          <a:spcPct val="100000"/>
                        </a:lnSpc>
                        <a:spcBef>
                          <a:spcPts val="0"/>
                        </a:spcBef>
                        <a:spcAft>
                          <a:spcPts val="0"/>
                        </a:spcAft>
                        <a:buClrTx/>
                        <a:buSzTx/>
                        <a:buFont typeface="+mj-lt"/>
                        <a:buNone/>
                        <a:tabLst/>
                        <a:defRPr/>
                      </a:pPr>
                      <a:r>
                        <a:rPr lang="en-US" sz="1700" b="0" dirty="0"/>
                        <a:t>4.  Identify </a:t>
                      </a:r>
                      <a:r>
                        <a:rPr lang="en-US" sz="1700" b="1" dirty="0"/>
                        <a:t>alternate facilities/locations</a:t>
                      </a:r>
                      <a:r>
                        <a:rPr lang="en-US" sz="1700" b="0" dirty="0"/>
                        <a:t>.</a:t>
                      </a:r>
                    </a:p>
                  </a:txBody>
                  <a:tcPr marL="68579" marR="68579" marT="34280" marB="34280"/>
                </a:tc>
                <a:extLst>
                  <a:ext uri="{0D108BD9-81ED-4DB2-BD59-A6C34878D82A}">
                    <a16:rowId xmlns:a16="http://schemas.microsoft.com/office/drawing/2014/main" val="10003"/>
                  </a:ext>
                </a:extLst>
              </a:tr>
              <a:tr h="320021">
                <a:tc>
                  <a:txBody>
                    <a:bodyPr/>
                    <a:lstStyle/>
                    <a:p>
                      <a:pPr marL="0" marR="0" lvl="1" indent="0" algn="l" defTabSz="457200" rtl="0" eaLnBrk="1" fontAlgn="auto" latinLnBrk="0" hangingPunct="1">
                        <a:lnSpc>
                          <a:spcPct val="100000"/>
                        </a:lnSpc>
                        <a:spcBef>
                          <a:spcPts val="0"/>
                        </a:spcBef>
                        <a:spcAft>
                          <a:spcPts val="0"/>
                        </a:spcAft>
                        <a:buClrTx/>
                        <a:buSzTx/>
                        <a:buFont typeface="+mj-lt"/>
                        <a:buNone/>
                        <a:tabLst/>
                        <a:defRPr/>
                      </a:pPr>
                      <a:r>
                        <a:rPr lang="en-US" sz="1700" b="0" dirty="0"/>
                        <a:t>5.  Establish </a:t>
                      </a:r>
                      <a:r>
                        <a:rPr lang="en-US" sz="1700" b="1" dirty="0"/>
                        <a:t>communications plans</a:t>
                      </a:r>
                      <a:r>
                        <a:rPr lang="en-US" sz="1700" b="0" dirty="0"/>
                        <a:t>.</a:t>
                      </a:r>
                    </a:p>
                  </a:txBody>
                  <a:tcPr marL="68579" marR="68579" marT="34280" marB="34280"/>
                </a:tc>
                <a:extLst>
                  <a:ext uri="{0D108BD9-81ED-4DB2-BD59-A6C34878D82A}">
                    <a16:rowId xmlns:a16="http://schemas.microsoft.com/office/drawing/2014/main" val="10004"/>
                  </a:ext>
                </a:extLst>
              </a:tr>
              <a:tr h="320021">
                <a:tc>
                  <a:txBody>
                    <a:bodyPr/>
                    <a:lstStyle/>
                    <a:p>
                      <a:pPr marL="0" marR="0" lvl="1" indent="0" algn="l" defTabSz="457200" rtl="0" eaLnBrk="1" fontAlgn="auto" latinLnBrk="0" hangingPunct="1">
                        <a:lnSpc>
                          <a:spcPct val="100000"/>
                        </a:lnSpc>
                        <a:spcBef>
                          <a:spcPts val="0"/>
                        </a:spcBef>
                        <a:spcAft>
                          <a:spcPts val="0"/>
                        </a:spcAft>
                        <a:buClrTx/>
                        <a:buSzTx/>
                        <a:buFont typeface="+mj-lt"/>
                        <a:buNone/>
                        <a:tabLst/>
                        <a:defRPr/>
                      </a:pPr>
                      <a:r>
                        <a:rPr lang="en-US" sz="1700" b="0" dirty="0"/>
                        <a:t>6.  Create a plan for </a:t>
                      </a:r>
                      <a:r>
                        <a:rPr lang="en-US" sz="1700" b="1" dirty="0"/>
                        <a:t>accessing vital records</a:t>
                      </a:r>
                      <a:r>
                        <a:rPr lang="en-US" sz="1700" b="0" dirty="0"/>
                        <a:t>.</a:t>
                      </a:r>
                    </a:p>
                  </a:txBody>
                  <a:tcPr marL="68579" marR="68579" marT="34280" marB="34280"/>
                </a:tc>
                <a:extLst>
                  <a:ext uri="{0D108BD9-81ED-4DB2-BD59-A6C34878D82A}">
                    <a16:rowId xmlns:a16="http://schemas.microsoft.com/office/drawing/2014/main" val="10005"/>
                  </a:ext>
                </a:extLst>
              </a:tr>
              <a:tr h="320021">
                <a:tc>
                  <a:txBody>
                    <a:bodyPr/>
                    <a:lstStyle/>
                    <a:p>
                      <a:pPr marL="0" marR="0" lvl="1" indent="0" algn="l" defTabSz="457200" rtl="0" eaLnBrk="1" fontAlgn="auto" latinLnBrk="0" hangingPunct="1">
                        <a:lnSpc>
                          <a:spcPct val="100000"/>
                        </a:lnSpc>
                        <a:spcBef>
                          <a:spcPts val="0"/>
                        </a:spcBef>
                        <a:spcAft>
                          <a:spcPts val="0"/>
                        </a:spcAft>
                        <a:buClrTx/>
                        <a:buSzTx/>
                        <a:buFont typeface="+mj-lt"/>
                        <a:buNone/>
                        <a:tabLst/>
                        <a:defRPr/>
                      </a:pPr>
                      <a:r>
                        <a:rPr lang="en-US" sz="1700" b="0" dirty="0"/>
                        <a:t>7.  Create a plan for </a:t>
                      </a:r>
                      <a:r>
                        <a:rPr lang="en-US" sz="1700" b="1" dirty="0"/>
                        <a:t>human capital management</a:t>
                      </a:r>
                      <a:r>
                        <a:rPr lang="en-US" sz="1700" b="0" dirty="0"/>
                        <a:t>.</a:t>
                      </a:r>
                    </a:p>
                  </a:txBody>
                  <a:tcPr marL="68579" marR="68579" marT="34280" marB="34280"/>
                </a:tc>
                <a:extLst>
                  <a:ext uri="{0D108BD9-81ED-4DB2-BD59-A6C34878D82A}">
                    <a16:rowId xmlns:a16="http://schemas.microsoft.com/office/drawing/2014/main" val="10006"/>
                  </a:ext>
                </a:extLst>
              </a:tr>
              <a:tr h="320021">
                <a:tc>
                  <a:txBody>
                    <a:bodyPr/>
                    <a:lstStyle/>
                    <a:p>
                      <a:pPr marL="0" marR="0" lvl="1" indent="0" algn="l" defTabSz="457200" rtl="0" eaLnBrk="1" fontAlgn="auto" latinLnBrk="0" hangingPunct="1">
                        <a:lnSpc>
                          <a:spcPct val="100000"/>
                        </a:lnSpc>
                        <a:spcBef>
                          <a:spcPts val="0"/>
                        </a:spcBef>
                        <a:spcAft>
                          <a:spcPts val="0"/>
                        </a:spcAft>
                        <a:buClrTx/>
                        <a:buSzTx/>
                        <a:buFont typeface="+mj-lt"/>
                        <a:buNone/>
                        <a:tabLst/>
                        <a:defRPr/>
                      </a:pPr>
                      <a:r>
                        <a:rPr lang="en-US" sz="1700" b="0" dirty="0"/>
                        <a:t>8.</a:t>
                      </a:r>
                      <a:r>
                        <a:rPr lang="en-US" sz="1700" b="0" baseline="0" dirty="0"/>
                        <a:t>  </a:t>
                      </a:r>
                      <a:r>
                        <a:rPr lang="en-US" sz="1700" b="0" dirty="0"/>
                        <a:t>Create a plan for </a:t>
                      </a:r>
                      <a:r>
                        <a:rPr lang="en-US" sz="1700" b="1" dirty="0"/>
                        <a:t>devolution</a:t>
                      </a:r>
                      <a:r>
                        <a:rPr lang="en-US" sz="1700" b="0" dirty="0"/>
                        <a:t> (in extreme scenarios).</a:t>
                      </a:r>
                    </a:p>
                  </a:txBody>
                  <a:tcPr marL="68579" marR="68579" marT="34280" marB="34280"/>
                </a:tc>
                <a:extLst>
                  <a:ext uri="{0D108BD9-81ED-4DB2-BD59-A6C34878D82A}">
                    <a16:rowId xmlns:a16="http://schemas.microsoft.com/office/drawing/2014/main" val="10007"/>
                  </a:ext>
                </a:extLst>
              </a:tr>
              <a:tr h="320021">
                <a:tc>
                  <a:txBody>
                    <a:bodyPr/>
                    <a:lstStyle/>
                    <a:p>
                      <a:pPr marL="0" marR="0" lvl="1" indent="0" algn="l" defTabSz="457200" rtl="0" eaLnBrk="1" fontAlgn="auto" latinLnBrk="0" hangingPunct="1">
                        <a:lnSpc>
                          <a:spcPct val="100000"/>
                        </a:lnSpc>
                        <a:spcBef>
                          <a:spcPts val="0"/>
                        </a:spcBef>
                        <a:spcAft>
                          <a:spcPts val="0"/>
                        </a:spcAft>
                        <a:buClrTx/>
                        <a:buSzTx/>
                        <a:buFont typeface="+mj-lt"/>
                        <a:buNone/>
                        <a:tabLst/>
                        <a:defRPr/>
                      </a:pPr>
                      <a:r>
                        <a:rPr lang="en-US" sz="1700" b="0" dirty="0"/>
                        <a:t>9.  Create a plan for </a:t>
                      </a:r>
                      <a:r>
                        <a:rPr lang="en-US" sz="1700" b="1" dirty="0"/>
                        <a:t>reconstitution</a:t>
                      </a:r>
                      <a:r>
                        <a:rPr lang="en-US" sz="1700" b="0" dirty="0"/>
                        <a:t>.</a:t>
                      </a:r>
                      <a:endParaRPr lang="en-US" sz="1700" b="0" dirty="0">
                        <a:solidFill>
                          <a:schemeClr val="tx1"/>
                        </a:solidFill>
                      </a:endParaRPr>
                    </a:p>
                  </a:txBody>
                  <a:tcPr marL="68579" marR="68579" marT="34280" marB="34280"/>
                </a:tc>
                <a:extLst>
                  <a:ext uri="{0D108BD9-81ED-4DB2-BD59-A6C34878D82A}">
                    <a16:rowId xmlns:a16="http://schemas.microsoft.com/office/drawing/2014/main" val="10008"/>
                  </a:ext>
                </a:extLst>
              </a:tr>
            </a:tbl>
          </a:graphicData>
        </a:graphic>
      </p:graphicFrame>
      <p:pic>
        <p:nvPicPr>
          <p:cNvPr id="2" name="Picture 1" descr="A purple book with white text&#10;&#10;Description automatically generated">
            <a:extLst>
              <a:ext uri="{FF2B5EF4-FFF2-40B4-BE49-F238E27FC236}">
                <a16:creationId xmlns:a16="http://schemas.microsoft.com/office/drawing/2014/main" id="{8A21A93D-DBC2-68A6-DB81-C35668397C26}"/>
              </a:ext>
            </a:extLst>
          </p:cNvPr>
          <p:cNvPicPr>
            <a:picLocks noChangeAspect="1"/>
          </p:cNvPicPr>
          <p:nvPr/>
        </p:nvPicPr>
        <p:blipFill>
          <a:blip r:embed="rId3"/>
          <a:stretch>
            <a:fillRect/>
          </a:stretch>
        </p:blipFill>
        <p:spPr>
          <a:xfrm>
            <a:off x="1048893" y="41285"/>
            <a:ext cx="1490472" cy="16319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449797" y="218662"/>
            <a:ext cx="6694202" cy="832104"/>
          </a:xfrm>
        </p:spPr>
        <p:txBody>
          <a:bodyPr/>
          <a:lstStyle/>
          <a:p>
            <a:pPr marL="7938" eaLnBrk="1" hangingPunct="1"/>
            <a:r>
              <a:rPr lang="en-US" altLang="en-US" dirty="0">
                <a:solidFill>
                  <a:schemeClr val="tx1"/>
                </a:solidFill>
              </a:rPr>
              <a:t>Developing a COOP Annex</a:t>
            </a:r>
          </a:p>
        </p:txBody>
      </p:sp>
      <p:sp>
        <p:nvSpPr>
          <p:cNvPr id="40963" name="Content Placeholder 5"/>
          <p:cNvSpPr>
            <a:spLocks noGrp="1"/>
          </p:cNvSpPr>
          <p:nvPr>
            <p:ph idx="1"/>
          </p:nvPr>
        </p:nvSpPr>
        <p:spPr>
          <a:xfrm>
            <a:off x="1113977" y="1503759"/>
            <a:ext cx="7521893" cy="3639740"/>
          </a:xfrm>
        </p:spPr>
        <p:txBody>
          <a:bodyPr/>
          <a:lstStyle/>
          <a:p>
            <a:pPr marL="0" indent="0" eaLnBrk="1" hangingPunct="1">
              <a:buNone/>
            </a:pPr>
            <a:r>
              <a:rPr lang="en-US" altLang="en-US" b="1" dirty="0"/>
              <a:t>1. Define essential functions</a:t>
            </a:r>
          </a:p>
          <a:p>
            <a:pPr marL="429816" lvl="1" indent="-259556" eaLnBrk="1" hangingPunct="1">
              <a:buFont typeface="Wingdings" pitchFamily="2" charset="2"/>
              <a:buChar char="§"/>
            </a:pPr>
            <a:r>
              <a:rPr lang="en-US" altLang="en-US" sz="2025" dirty="0"/>
              <a:t>Identify all essential functions at the IHE that </a:t>
            </a:r>
            <a:r>
              <a:rPr lang="en-US" altLang="en-US" sz="2025" b="1" dirty="0"/>
              <a:t>must</a:t>
            </a:r>
            <a:r>
              <a:rPr lang="en-US" altLang="en-US" sz="2025" dirty="0"/>
              <a:t> take place.</a:t>
            </a:r>
          </a:p>
          <a:p>
            <a:pPr marL="429816" lvl="1" indent="-259556" eaLnBrk="1" hangingPunct="1">
              <a:buFont typeface="Wingdings" pitchFamily="2" charset="2"/>
              <a:buChar char="§"/>
            </a:pPr>
            <a:r>
              <a:rPr lang="en-US" altLang="en-US" sz="2025" dirty="0"/>
              <a:t>Prioritize the essential functions.</a:t>
            </a:r>
          </a:p>
          <a:p>
            <a:pPr marL="429816" lvl="1" indent="-259556" eaLnBrk="1" hangingPunct="1">
              <a:buFont typeface="Wingdings" pitchFamily="2" charset="2"/>
              <a:buChar char="§"/>
            </a:pPr>
            <a:r>
              <a:rPr lang="en-US" altLang="en-US" sz="2025" dirty="0"/>
              <a:t>Establish staffing and resource requirements needed for each function.</a:t>
            </a:r>
          </a:p>
          <a:p>
            <a:pPr marL="429816" lvl="1" indent="-259556" eaLnBrk="1" hangingPunct="1">
              <a:buFont typeface="Wingdings" pitchFamily="2" charset="2"/>
              <a:buChar char="§"/>
            </a:pPr>
            <a:r>
              <a:rPr lang="en-US" altLang="en-US" sz="2025" dirty="0"/>
              <a:t>Identify support activities needed for each function.</a:t>
            </a:r>
          </a:p>
          <a:p>
            <a:pPr marL="429816" lvl="1" indent="-259556" eaLnBrk="1" hangingPunct="1">
              <a:buFont typeface="Wingdings" pitchFamily="2" charset="2"/>
              <a:buChar char="§"/>
            </a:pPr>
            <a:r>
              <a:rPr lang="en-US" altLang="en-US" sz="2025" dirty="0"/>
              <a:t>Construct alternative approaches for providing each critical function when normal ways of functioning are disrupted.</a:t>
            </a:r>
          </a:p>
        </p:txBody>
      </p:sp>
      <p:pic>
        <p:nvPicPr>
          <p:cNvPr id="2" name="Picture 1" descr="A purple book with white text&#10;&#10;Description automatically generated">
            <a:extLst>
              <a:ext uri="{FF2B5EF4-FFF2-40B4-BE49-F238E27FC236}">
                <a16:creationId xmlns:a16="http://schemas.microsoft.com/office/drawing/2014/main" id="{57399524-8238-4516-1F20-26947B271116}"/>
              </a:ext>
            </a:extLst>
          </p:cNvPr>
          <p:cNvPicPr>
            <a:picLocks noChangeAspect="1"/>
          </p:cNvPicPr>
          <p:nvPr/>
        </p:nvPicPr>
        <p:blipFill>
          <a:blip r:embed="rId3"/>
          <a:stretch>
            <a:fillRect/>
          </a:stretch>
        </p:blipFill>
        <p:spPr>
          <a:xfrm>
            <a:off x="959325" y="0"/>
            <a:ext cx="1490472" cy="16319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0963">
                                            <p:txEl>
                                              <p:pRg st="0" end="0"/>
                                            </p:txEl>
                                          </p:spTgt>
                                        </p:tgtEl>
                                        <p:attrNameLst>
                                          <p:attrName>style.visibility</p:attrName>
                                        </p:attrNameLst>
                                      </p:cBhvr>
                                      <p:to>
                                        <p:strVal val="visible"/>
                                      </p:to>
                                    </p:set>
                                    <p:anim calcmode="lin" valueType="num">
                                      <p:cBhvr additive="base">
                                        <p:cTn id="11" dur="2000" fill="hold"/>
                                        <p:tgtEl>
                                          <p:spTgt spid="40963">
                                            <p:txEl>
                                              <p:pRg st="0" end="0"/>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2" presetClass="entr" presetSubtype="2" fill="hold" grpId="0" nodeType="afterEffect">
                                  <p:stCondLst>
                                    <p:cond delay="0"/>
                                  </p:stCondLst>
                                  <p:childTnLst>
                                    <p:set>
                                      <p:cBhvr>
                                        <p:cTn id="15" dur="1" fill="hold">
                                          <p:stCondLst>
                                            <p:cond delay="0"/>
                                          </p:stCondLst>
                                        </p:cTn>
                                        <p:tgtEl>
                                          <p:spTgt spid="40963">
                                            <p:txEl>
                                              <p:pRg st="1" end="1"/>
                                            </p:txEl>
                                          </p:spTgt>
                                        </p:tgtEl>
                                        <p:attrNameLst>
                                          <p:attrName>style.visibility</p:attrName>
                                        </p:attrNameLst>
                                      </p:cBhvr>
                                      <p:to>
                                        <p:strVal val="visible"/>
                                      </p:to>
                                    </p:set>
                                    <p:anim calcmode="lin" valueType="num">
                                      <p:cBhvr additive="base">
                                        <p:cTn id="16" dur="2000" fill="hold"/>
                                        <p:tgtEl>
                                          <p:spTgt spid="40963">
                                            <p:txEl>
                                              <p:pRg st="1" end="1"/>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4096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0"/>
                            </p:stCondLst>
                            <p:childTnLst>
                              <p:par>
                                <p:cTn id="19" presetID="2" presetClass="entr" presetSubtype="2" fill="hold" grpId="0" nodeType="afterEffect">
                                  <p:stCondLst>
                                    <p:cond delay="0"/>
                                  </p:stCondLst>
                                  <p:childTnLst>
                                    <p:set>
                                      <p:cBhvr>
                                        <p:cTn id="20" dur="1" fill="hold">
                                          <p:stCondLst>
                                            <p:cond delay="0"/>
                                          </p:stCondLst>
                                        </p:cTn>
                                        <p:tgtEl>
                                          <p:spTgt spid="40963">
                                            <p:txEl>
                                              <p:pRg st="2" end="2"/>
                                            </p:txEl>
                                          </p:spTgt>
                                        </p:tgtEl>
                                        <p:attrNameLst>
                                          <p:attrName>style.visibility</p:attrName>
                                        </p:attrNameLst>
                                      </p:cBhvr>
                                      <p:to>
                                        <p:strVal val="visible"/>
                                      </p:to>
                                    </p:set>
                                    <p:anim calcmode="lin" valueType="num">
                                      <p:cBhvr additive="base">
                                        <p:cTn id="21" dur="2000" fill="hold"/>
                                        <p:tgtEl>
                                          <p:spTgt spid="40963">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40963">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7000"/>
                            </p:stCondLst>
                            <p:childTnLst>
                              <p:par>
                                <p:cTn id="24" presetID="2" presetClass="entr" presetSubtype="2" fill="hold" grpId="0" nodeType="afterEffect">
                                  <p:stCondLst>
                                    <p:cond delay="0"/>
                                  </p:stCondLst>
                                  <p:childTnLst>
                                    <p:set>
                                      <p:cBhvr>
                                        <p:cTn id="25" dur="1" fill="hold">
                                          <p:stCondLst>
                                            <p:cond delay="0"/>
                                          </p:stCondLst>
                                        </p:cTn>
                                        <p:tgtEl>
                                          <p:spTgt spid="40963">
                                            <p:txEl>
                                              <p:pRg st="3" end="3"/>
                                            </p:txEl>
                                          </p:spTgt>
                                        </p:tgtEl>
                                        <p:attrNameLst>
                                          <p:attrName>style.visibility</p:attrName>
                                        </p:attrNameLst>
                                      </p:cBhvr>
                                      <p:to>
                                        <p:strVal val="visible"/>
                                      </p:to>
                                    </p:set>
                                    <p:anim calcmode="lin" valueType="num">
                                      <p:cBhvr additive="base">
                                        <p:cTn id="26" dur="2000" fill="hold"/>
                                        <p:tgtEl>
                                          <p:spTgt spid="40963">
                                            <p:txEl>
                                              <p:pRg st="3" end="3"/>
                                            </p:txEl>
                                          </p:spTgt>
                                        </p:tgtEl>
                                        <p:attrNameLst>
                                          <p:attrName>ppt_x</p:attrName>
                                        </p:attrNameLst>
                                      </p:cBhvr>
                                      <p:tavLst>
                                        <p:tav tm="0">
                                          <p:val>
                                            <p:strVal val="1+#ppt_w/2"/>
                                          </p:val>
                                        </p:tav>
                                        <p:tav tm="100000">
                                          <p:val>
                                            <p:strVal val="#ppt_x"/>
                                          </p:val>
                                        </p:tav>
                                      </p:tavLst>
                                    </p:anim>
                                    <p:anim calcmode="lin" valueType="num">
                                      <p:cBhvr additive="base">
                                        <p:cTn id="27" dur="2000" fill="hold"/>
                                        <p:tgtEl>
                                          <p:spTgt spid="40963">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9000"/>
                            </p:stCondLst>
                            <p:childTnLst>
                              <p:par>
                                <p:cTn id="29" presetID="2" presetClass="entr" presetSubtype="2" fill="hold" grpId="0" nodeType="afterEffect">
                                  <p:stCondLst>
                                    <p:cond delay="0"/>
                                  </p:stCondLst>
                                  <p:childTnLst>
                                    <p:set>
                                      <p:cBhvr>
                                        <p:cTn id="30" dur="1" fill="hold">
                                          <p:stCondLst>
                                            <p:cond delay="0"/>
                                          </p:stCondLst>
                                        </p:cTn>
                                        <p:tgtEl>
                                          <p:spTgt spid="40963">
                                            <p:txEl>
                                              <p:pRg st="4" end="4"/>
                                            </p:txEl>
                                          </p:spTgt>
                                        </p:tgtEl>
                                        <p:attrNameLst>
                                          <p:attrName>style.visibility</p:attrName>
                                        </p:attrNameLst>
                                      </p:cBhvr>
                                      <p:to>
                                        <p:strVal val="visible"/>
                                      </p:to>
                                    </p:set>
                                    <p:anim calcmode="lin" valueType="num">
                                      <p:cBhvr additive="base">
                                        <p:cTn id="31" dur="2000" fill="hold"/>
                                        <p:tgtEl>
                                          <p:spTgt spid="40963">
                                            <p:txEl>
                                              <p:pRg st="4" end="4"/>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40963">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11000"/>
                            </p:stCondLst>
                            <p:childTnLst>
                              <p:par>
                                <p:cTn id="34" presetID="2" presetClass="entr" presetSubtype="2" fill="hold" grpId="0" nodeType="afterEffect">
                                  <p:stCondLst>
                                    <p:cond delay="0"/>
                                  </p:stCondLst>
                                  <p:childTnLst>
                                    <p:set>
                                      <p:cBhvr>
                                        <p:cTn id="35" dur="1" fill="hold">
                                          <p:stCondLst>
                                            <p:cond delay="0"/>
                                          </p:stCondLst>
                                        </p:cTn>
                                        <p:tgtEl>
                                          <p:spTgt spid="40963">
                                            <p:txEl>
                                              <p:pRg st="5" end="5"/>
                                            </p:txEl>
                                          </p:spTgt>
                                        </p:tgtEl>
                                        <p:attrNameLst>
                                          <p:attrName>style.visibility</p:attrName>
                                        </p:attrNameLst>
                                      </p:cBhvr>
                                      <p:to>
                                        <p:strVal val="visible"/>
                                      </p:to>
                                    </p:set>
                                    <p:anim calcmode="lin" valueType="num">
                                      <p:cBhvr additive="base">
                                        <p:cTn id="36" dur="2000" fill="hold"/>
                                        <p:tgtEl>
                                          <p:spTgt spid="40963">
                                            <p:txEl>
                                              <p:pRg st="5" end="5"/>
                                            </p:txEl>
                                          </p:spTgt>
                                        </p:tgtEl>
                                        <p:attrNameLst>
                                          <p:attrName>ppt_x</p:attrName>
                                        </p:attrNameLst>
                                      </p:cBhvr>
                                      <p:tavLst>
                                        <p:tav tm="0">
                                          <p:val>
                                            <p:strVal val="1+#ppt_w/2"/>
                                          </p:val>
                                        </p:tav>
                                        <p:tav tm="100000">
                                          <p:val>
                                            <p:strVal val="#ppt_x"/>
                                          </p:val>
                                        </p:tav>
                                      </p:tavLst>
                                    </p:anim>
                                    <p:anim calcmode="lin" valueType="num">
                                      <p:cBhvr additive="base">
                                        <p:cTn id="37" dur="2000" fill="hold"/>
                                        <p:tgtEl>
                                          <p:spTgt spid="4096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2373265" y="107982"/>
            <a:ext cx="6172200" cy="857250"/>
          </a:xfrm>
        </p:spPr>
        <p:txBody>
          <a:bodyPr/>
          <a:lstStyle/>
          <a:p>
            <a:pPr eaLnBrk="1" hangingPunct="1"/>
            <a:r>
              <a:rPr lang="en-US" altLang="en-US" dirty="0">
                <a:solidFill>
                  <a:schemeClr val="tx1"/>
                </a:solidFill>
              </a:rPr>
              <a:t>Developing a COOP Annex </a:t>
            </a:r>
          </a:p>
        </p:txBody>
      </p:sp>
      <p:sp>
        <p:nvSpPr>
          <p:cNvPr id="41987" name="Rectangle 5"/>
          <p:cNvSpPr>
            <a:spLocks noGrp="1" noChangeArrowheads="1"/>
          </p:cNvSpPr>
          <p:nvPr>
            <p:ph type="body" idx="1"/>
          </p:nvPr>
        </p:nvSpPr>
        <p:spPr>
          <a:xfrm>
            <a:off x="2529310" y="873918"/>
            <a:ext cx="6457950" cy="3395663"/>
          </a:xfrm>
        </p:spPr>
        <p:txBody>
          <a:bodyPr/>
          <a:lstStyle/>
          <a:p>
            <a:pPr marL="0" indent="0" eaLnBrk="1" hangingPunct="1">
              <a:buNone/>
            </a:pPr>
            <a:r>
              <a:rPr lang="en-US" altLang="en-US" b="1" dirty="0"/>
              <a:t>1. Define essential functions</a:t>
            </a:r>
            <a:r>
              <a:rPr lang="en-US" altLang="en-US" b="1" i="1" dirty="0"/>
              <a:t> (cont.)</a:t>
            </a:r>
            <a:r>
              <a:rPr lang="en-US" altLang="en-US" dirty="0"/>
              <a:t> </a:t>
            </a:r>
          </a:p>
          <a:p>
            <a:pPr marL="469106" lvl="2" indent="0" eaLnBrk="1" hangingPunct="1">
              <a:buNone/>
            </a:pPr>
            <a:endParaRPr lang="en-US" altLang="en-US" dirty="0"/>
          </a:p>
          <a:p>
            <a:pPr marL="469106" lvl="2" indent="0" eaLnBrk="1" hangingPunct="1">
              <a:buNone/>
            </a:pPr>
            <a:endParaRPr lang="en-US" altLang="en-US" dirty="0"/>
          </a:p>
          <a:p>
            <a:pPr marL="469106" lvl="2" indent="0" eaLnBrk="1" hangingPunct="1">
              <a:buNone/>
            </a:pPr>
            <a:endParaRPr lang="en-US" altLang="en-US" dirty="0"/>
          </a:p>
          <a:p>
            <a:pPr marL="469106" lvl="2" indent="0" eaLnBrk="1" hangingPunct="1">
              <a:buNone/>
            </a:pPr>
            <a:endParaRPr lang="en-US" altLang="en-US" dirty="0"/>
          </a:p>
          <a:p>
            <a:pPr marL="469106" lvl="2" indent="0" eaLnBrk="1" hangingPunct="1">
              <a:buNone/>
            </a:pPr>
            <a:endParaRPr lang="en-US" altLang="en-US" dirty="0"/>
          </a:p>
          <a:p>
            <a:pPr marL="469106" lvl="2" indent="0" eaLnBrk="1" hangingPunct="1">
              <a:buNone/>
            </a:pPr>
            <a:endParaRPr lang="en-US" altLang="en-US" dirty="0"/>
          </a:p>
          <a:p>
            <a:pPr lvl="1" eaLnBrk="1" hangingPunct="1"/>
            <a:endParaRPr lang="en-US" altLang="en-US" dirty="0"/>
          </a:p>
        </p:txBody>
      </p:sp>
      <p:graphicFrame>
        <p:nvGraphicFramePr>
          <p:cNvPr id="2" name="Table 1" descr="Examples of Essential Functions&#10;Continuity of teaching and learning&#10;Communications (internal and external)&#10;Computer and systems support&#10;Facility use/Maintenance&#10;Business services&#10;Provision of safety and security&#10;&#10;Examples of Non-Essential Functions&#10;After-school activities&#10;Professional development/ Educator training&#10;Sporting events&#10;Field trips&#10;"/>
          <p:cNvGraphicFramePr>
            <a:graphicFrameLocks noGrp="1"/>
          </p:cNvGraphicFramePr>
          <p:nvPr>
            <p:extLst>
              <p:ext uri="{D42A27DB-BD31-4B8C-83A1-F6EECF244321}">
                <p14:modId xmlns:p14="http://schemas.microsoft.com/office/powerpoint/2010/main" val="2308214662"/>
              </p:ext>
            </p:extLst>
          </p:nvPr>
        </p:nvGraphicFramePr>
        <p:xfrm>
          <a:off x="1343025" y="1659835"/>
          <a:ext cx="6785035" cy="2857940"/>
        </p:xfrm>
        <a:graphic>
          <a:graphicData uri="http://schemas.openxmlformats.org/drawingml/2006/table">
            <a:tbl>
              <a:tblPr firstRow="1" bandRow="1">
                <a:tableStyleId>{93296810-A885-4BE3-A3E7-6D5BEEA58F35}</a:tableStyleId>
              </a:tblPr>
              <a:tblGrid>
                <a:gridCol w="3099443">
                  <a:extLst>
                    <a:ext uri="{9D8B030D-6E8A-4147-A177-3AD203B41FA5}">
                      <a16:colId xmlns:a16="http://schemas.microsoft.com/office/drawing/2014/main" val="20000"/>
                    </a:ext>
                  </a:extLst>
                </a:gridCol>
                <a:gridCol w="3685592">
                  <a:extLst>
                    <a:ext uri="{9D8B030D-6E8A-4147-A177-3AD203B41FA5}">
                      <a16:colId xmlns:a16="http://schemas.microsoft.com/office/drawing/2014/main" val="20001"/>
                    </a:ext>
                  </a:extLst>
                </a:gridCol>
              </a:tblGrid>
              <a:tr h="684362">
                <a:tc>
                  <a:txBody>
                    <a:bodyPr/>
                    <a:lstStyle/>
                    <a:p>
                      <a:r>
                        <a:rPr lang="en-US" sz="1500" dirty="0"/>
                        <a:t>Examples of Essential Functions</a:t>
                      </a:r>
                    </a:p>
                  </a:txBody>
                  <a:tcPr marL="68579" marR="68579" marT="34286" marB="34286">
                    <a:solidFill>
                      <a:srgbClr val="0070C0"/>
                    </a:solidFill>
                  </a:tcPr>
                </a:tc>
                <a:tc>
                  <a:txBody>
                    <a:bodyPr/>
                    <a:lstStyle/>
                    <a:p>
                      <a:r>
                        <a:rPr lang="en-US" sz="1500" dirty="0"/>
                        <a:t>Examples</a:t>
                      </a:r>
                      <a:r>
                        <a:rPr lang="en-US" sz="1500" baseline="0" dirty="0"/>
                        <a:t> of Nonessential Functions</a:t>
                      </a:r>
                      <a:endParaRPr lang="en-US" sz="1500" dirty="0"/>
                    </a:p>
                  </a:txBody>
                  <a:tcPr marL="68579" marR="68579" marT="34286" marB="34286">
                    <a:solidFill>
                      <a:schemeClr val="accent3">
                        <a:lumMod val="75000"/>
                      </a:schemeClr>
                    </a:solidFill>
                  </a:tcPr>
                </a:tc>
                <a:extLst>
                  <a:ext uri="{0D108BD9-81ED-4DB2-BD59-A6C34878D82A}">
                    <a16:rowId xmlns:a16="http://schemas.microsoft.com/office/drawing/2014/main" val="10000"/>
                  </a:ext>
                </a:extLst>
              </a:tr>
              <a:tr h="323159">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altLang="en-US" sz="1500" dirty="0"/>
                        <a:t>Instruction</a:t>
                      </a:r>
                    </a:p>
                  </a:txBody>
                  <a:tcPr marL="68579" marR="68579" marT="34286" marB="34286">
                    <a:solidFill>
                      <a:srgbClr val="ACC8EA"/>
                    </a:solidFill>
                  </a:tcPr>
                </a:tc>
                <a:tc>
                  <a:txBody>
                    <a:bodyPr/>
                    <a:lstStyle/>
                    <a:p>
                      <a:r>
                        <a:rPr lang="en-US" sz="1500" dirty="0"/>
                        <a:t>Intramural sports</a:t>
                      </a:r>
                    </a:p>
                  </a:txBody>
                  <a:tcPr marL="68579" marR="68579" marT="34286" marB="34286">
                    <a:solidFill>
                      <a:srgbClr val="ACC8EA"/>
                    </a:solidFill>
                  </a:tcPr>
                </a:tc>
                <a:extLst>
                  <a:ext uri="{0D108BD9-81ED-4DB2-BD59-A6C34878D82A}">
                    <a16:rowId xmlns:a16="http://schemas.microsoft.com/office/drawing/2014/main" val="10001"/>
                  </a:ext>
                </a:extLst>
              </a:tr>
              <a:tr h="557783">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altLang="en-US" sz="1500" dirty="0"/>
                        <a:t>Communications (emergency notifications, informational)</a:t>
                      </a:r>
                    </a:p>
                  </a:txBody>
                  <a:tcPr marL="68579" marR="68579" marT="34286" marB="34286">
                    <a:solidFill>
                      <a:schemeClr val="accent3">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t>Professional development/</a:t>
                      </a:r>
                      <a:br>
                        <a:rPr lang="en-US" sz="1500" dirty="0"/>
                      </a:br>
                      <a:r>
                        <a:rPr lang="en-US" sz="1500" dirty="0"/>
                        <a:t>educator training</a:t>
                      </a:r>
                    </a:p>
                  </a:txBody>
                  <a:tcPr marL="68579" marR="68579" marT="34286" marB="34286">
                    <a:solidFill>
                      <a:schemeClr val="accent3">
                        <a:lumMod val="40000"/>
                        <a:lumOff val="60000"/>
                      </a:schemeClr>
                    </a:solidFill>
                  </a:tcPr>
                </a:tc>
                <a:extLst>
                  <a:ext uri="{0D108BD9-81ED-4DB2-BD59-A6C34878D82A}">
                    <a16:rowId xmlns:a16="http://schemas.microsoft.com/office/drawing/2014/main" val="10002"/>
                  </a:ext>
                </a:extLst>
              </a:tr>
              <a:tr h="323159">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altLang="en-US" sz="1500" dirty="0"/>
                        <a:t>IT systems support</a:t>
                      </a:r>
                    </a:p>
                  </a:txBody>
                  <a:tcPr marL="68579" marR="68579" marT="34286" marB="34286">
                    <a:solidFill>
                      <a:srgbClr val="ACC8EA"/>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t>Festivals</a:t>
                      </a:r>
                    </a:p>
                  </a:txBody>
                  <a:tcPr marL="68579" marR="68579" marT="34286" marB="34286">
                    <a:solidFill>
                      <a:srgbClr val="ACC8EA"/>
                    </a:solidFill>
                  </a:tcPr>
                </a:tc>
                <a:extLst>
                  <a:ext uri="{0D108BD9-81ED-4DB2-BD59-A6C34878D82A}">
                    <a16:rowId xmlns:a16="http://schemas.microsoft.com/office/drawing/2014/main" val="10003"/>
                  </a:ext>
                </a:extLst>
              </a:tr>
              <a:tr h="323159">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altLang="en-US" sz="1500" dirty="0"/>
                        <a:t>Housing and food service</a:t>
                      </a:r>
                    </a:p>
                  </a:txBody>
                  <a:tcPr marL="68579" marR="68579" marT="34286" marB="34286">
                    <a:solidFill>
                      <a:schemeClr val="accent3">
                        <a:lumMod val="40000"/>
                        <a:lumOff val="60000"/>
                      </a:schemeClr>
                    </a:solidFill>
                  </a:tcPr>
                </a:tc>
                <a:tc>
                  <a:txBody>
                    <a:bodyPr/>
                    <a:lstStyle/>
                    <a:p>
                      <a:r>
                        <a:rPr lang="en-US" sz="1500" dirty="0"/>
                        <a:t>Field trips</a:t>
                      </a:r>
                    </a:p>
                  </a:txBody>
                  <a:tcPr marL="68579" marR="68579" marT="34286" marB="34286">
                    <a:solidFill>
                      <a:schemeClr val="accent3">
                        <a:lumMod val="40000"/>
                        <a:lumOff val="60000"/>
                      </a:schemeClr>
                    </a:solidFill>
                  </a:tcPr>
                </a:tc>
                <a:extLst>
                  <a:ext uri="{0D108BD9-81ED-4DB2-BD59-A6C34878D82A}">
                    <a16:rowId xmlns:a16="http://schemas.microsoft.com/office/drawing/2014/main" val="10004"/>
                  </a:ext>
                </a:extLst>
              </a:tr>
              <a:tr h="323159">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altLang="en-US" sz="1500" dirty="0"/>
                        <a:t>Business services</a:t>
                      </a:r>
                    </a:p>
                  </a:txBody>
                  <a:tcPr marL="68579" marR="68579" marT="34286" marB="34286">
                    <a:solidFill>
                      <a:srgbClr val="ACC8EA"/>
                    </a:solidFill>
                  </a:tcPr>
                </a:tc>
                <a:tc>
                  <a:txBody>
                    <a:bodyPr/>
                    <a:lstStyle/>
                    <a:p>
                      <a:r>
                        <a:rPr lang="en-US" sz="1500" dirty="0"/>
                        <a:t>Concerts</a:t>
                      </a:r>
                    </a:p>
                  </a:txBody>
                  <a:tcPr marL="68579" marR="68579" marT="34286" marB="34286">
                    <a:solidFill>
                      <a:srgbClr val="ACC8EA"/>
                    </a:solidFill>
                  </a:tcPr>
                </a:tc>
                <a:extLst>
                  <a:ext uri="{0D108BD9-81ED-4DB2-BD59-A6C34878D82A}">
                    <a16:rowId xmlns:a16="http://schemas.microsoft.com/office/drawing/2014/main" val="10005"/>
                  </a:ext>
                </a:extLst>
              </a:tr>
              <a:tr h="323159">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altLang="en-US" sz="1500" dirty="0"/>
                        <a:t>Major events</a:t>
                      </a:r>
                    </a:p>
                  </a:txBody>
                  <a:tcPr marL="68579" marR="68579" marT="34286" marB="34286">
                    <a:solidFill>
                      <a:schemeClr val="accent3">
                        <a:lumMod val="40000"/>
                        <a:lumOff val="60000"/>
                      </a:schemeClr>
                    </a:solidFill>
                  </a:tcPr>
                </a:tc>
                <a:tc>
                  <a:txBody>
                    <a:bodyPr/>
                    <a:lstStyle/>
                    <a:p>
                      <a:r>
                        <a:rPr lang="en-US" sz="1500" dirty="0"/>
                        <a:t>Guest speakers</a:t>
                      </a:r>
                    </a:p>
                  </a:txBody>
                  <a:tcPr marL="68579" marR="68579" marT="34286" marB="34286">
                    <a:solidFill>
                      <a:schemeClr val="accent3">
                        <a:lumMod val="40000"/>
                        <a:lumOff val="60000"/>
                      </a:schemeClr>
                    </a:solidFill>
                  </a:tcPr>
                </a:tc>
                <a:extLst>
                  <a:ext uri="{0D108BD9-81ED-4DB2-BD59-A6C34878D82A}">
                    <a16:rowId xmlns:a16="http://schemas.microsoft.com/office/drawing/2014/main" val="10006"/>
                  </a:ext>
                </a:extLst>
              </a:tr>
            </a:tbl>
          </a:graphicData>
        </a:graphic>
      </p:graphicFrame>
      <p:pic>
        <p:nvPicPr>
          <p:cNvPr id="3" name="Picture 2" descr="A purple book with white text&#10;&#10;Description automatically generated">
            <a:extLst>
              <a:ext uri="{FF2B5EF4-FFF2-40B4-BE49-F238E27FC236}">
                <a16:creationId xmlns:a16="http://schemas.microsoft.com/office/drawing/2014/main" id="{C61A4D50-0514-2370-9DF8-E02BF5C9C85B}"/>
              </a:ext>
            </a:extLst>
          </p:cNvPr>
          <p:cNvPicPr>
            <a:picLocks noChangeAspect="1"/>
          </p:cNvPicPr>
          <p:nvPr/>
        </p:nvPicPr>
        <p:blipFill>
          <a:blip r:embed="rId3"/>
          <a:stretch>
            <a:fillRect/>
          </a:stretch>
        </p:blipFill>
        <p:spPr>
          <a:xfrm>
            <a:off x="1108412" y="0"/>
            <a:ext cx="1490472" cy="1631929"/>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par>
                          <p:cTn id="8" fill="hold">
                            <p:stCondLst>
                              <p:cond delay="1000"/>
                            </p:stCondLst>
                            <p:childTnLst>
                              <p:par>
                                <p:cTn id="9" presetID="2" presetClass="entr" presetSubtype="6" accel="5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1+#ppt_w/2"/>
                                          </p:val>
                                        </p:tav>
                                        <p:tav tm="100000">
                                          <p:val>
                                            <p:strVal val="#ppt_x"/>
                                          </p:val>
                                        </p:tav>
                                      </p:tavLst>
                                    </p:anim>
                                    <p:anim calcmode="lin" valueType="num">
                                      <p:cBhvr additive="base">
                                        <p:cTn id="12"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a:xfrm>
            <a:off x="2738031" y="164314"/>
            <a:ext cx="6147551" cy="857250"/>
          </a:xfrm>
        </p:spPr>
        <p:txBody>
          <a:bodyPr/>
          <a:lstStyle/>
          <a:p>
            <a:pPr eaLnBrk="1" hangingPunct="1"/>
            <a:r>
              <a:rPr lang="en-US" altLang="en-US" dirty="0">
                <a:solidFill>
                  <a:schemeClr val="tx1"/>
                </a:solidFill>
              </a:rPr>
              <a:t>Developing a COOP Annex</a:t>
            </a:r>
          </a:p>
        </p:txBody>
      </p:sp>
      <p:sp>
        <p:nvSpPr>
          <p:cNvPr id="41986" name="Content Placeholder 2"/>
          <p:cNvSpPr>
            <a:spLocks noGrp="1"/>
          </p:cNvSpPr>
          <p:nvPr>
            <p:ph idx="1"/>
          </p:nvPr>
        </p:nvSpPr>
        <p:spPr>
          <a:xfrm>
            <a:off x="1431235" y="1683536"/>
            <a:ext cx="6281530" cy="3295650"/>
          </a:xfrm>
        </p:spPr>
        <p:txBody>
          <a:bodyPr/>
          <a:lstStyle/>
          <a:p>
            <a:pPr marL="0" indent="0" eaLnBrk="1" hangingPunct="1">
              <a:buNone/>
              <a:defRPr/>
            </a:pPr>
            <a:r>
              <a:rPr lang="en-US" altLang="en-US" b="1" dirty="0"/>
              <a:t>2. Create orders of succession</a:t>
            </a:r>
          </a:p>
          <a:p>
            <a:pPr marL="429816" lvl="1" indent="-209550" eaLnBrk="1" hangingPunct="1">
              <a:spcBef>
                <a:spcPts val="450"/>
              </a:spcBef>
              <a:buFont typeface="Wingdings" panose="05000000000000000000" pitchFamily="2" charset="2"/>
              <a:buChar char="§"/>
              <a:defRPr/>
            </a:pPr>
            <a:r>
              <a:rPr lang="en-US" altLang="en-US" sz="2025" dirty="0"/>
              <a:t>Define who will play an active leadership role when regular leadership is unavailable.</a:t>
            </a:r>
          </a:p>
          <a:p>
            <a:pPr marL="429816" lvl="1" indent="-209550" eaLnBrk="1" hangingPunct="1">
              <a:spcBef>
                <a:spcPts val="450"/>
              </a:spcBef>
              <a:buFont typeface="Wingdings" panose="05000000000000000000" pitchFamily="2" charset="2"/>
              <a:buChar char="§"/>
              <a:defRPr/>
            </a:pPr>
            <a:r>
              <a:rPr lang="en-US" altLang="en-US" sz="2025" dirty="0"/>
              <a:t>Provide at least two backup personnel for each assigned individual.</a:t>
            </a:r>
          </a:p>
          <a:p>
            <a:pPr marL="429816" lvl="1" indent="-209550" eaLnBrk="1" hangingPunct="1">
              <a:spcBef>
                <a:spcPts val="450"/>
              </a:spcBef>
              <a:buFont typeface="Wingdings" panose="05000000000000000000" pitchFamily="2" charset="2"/>
              <a:buChar char="§"/>
              <a:defRPr/>
            </a:pPr>
            <a:r>
              <a:rPr lang="en-US" altLang="en-US" sz="2025" dirty="0"/>
              <a:t>Define a transition of authority.</a:t>
            </a:r>
          </a:p>
          <a:p>
            <a:pPr eaLnBrk="1" hangingPunct="1">
              <a:buFont typeface="Wingdings" panose="05000000000000000000" pitchFamily="2" charset="2"/>
              <a:buChar char="§"/>
              <a:defRPr/>
            </a:pPr>
            <a:endParaRPr lang="en-US" altLang="en-US" dirty="0"/>
          </a:p>
        </p:txBody>
      </p:sp>
      <p:pic>
        <p:nvPicPr>
          <p:cNvPr id="2" name="Picture 1" descr="A purple book with white text&#10;&#10;Description automatically generated">
            <a:extLst>
              <a:ext uri="{FF2B5EF4-FFF2-40B4-BE49-F238E27FC236}">
                <a16:creationId xmlns:a16="http://schemas.microsoft.com/office/drawing/2014/main" id="{43427CB7-C954-9163-B03A-080F13910561}"/>
              </a:ext>
            </a:extLst>
          </p:cNvPr>
          <p:cNvPicPr>
            <a:picLocks noChangeAspect="1"/>
          </p:cNvPicPr>
          <p:nvPr/>
        </p:nvPicPr>
        <p:blipFill>
          <a:blip r:embed="rId3"/>
          <a:stretch>
            <a:fillRect/>
          </a:stretch>
        </p:blipFill>
        <p:spPr>
          <a:xfrm>
            <a:off x="1247559" y="0"/>
            <a:ext cx="1490472" cy="16319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41986">
                                            <p:txEl>
                                              <p:pRg st="0" end="0"/>
                                            </p:txEl>
                                          </p:spTgt>
                                        </p:tgtEl>
                                        <p:attrNameLst>
                                          <p:attrName>style.visibility</p:attrName>
                                        </p:attrNameLst>
                                      </p:cBhvr>
                                      <p:to>
                                        <p:strVal val="visible"/>
                                      </p:to>
                                    </p:set>
                                    <p:animEffect transition="in" filter="dissolve">
                                      <p:cBhvr>
                                        <p:cTn id="11" dur="2000"/>
                                        <p:tgtEl>
                                          <p:spTgt spid="41986">
                                            <p:txEl>
                                              <p:pRg st="0" end="0"/>
                                            </p:txEl>
                                          </p:spTgt>
                                        </p:tgtEl>
                                      </p:cBhvr>
                                    </p:animEffect>
                                  </p:childTnLst>
                                </p:cTn>
                              </p:par>
                            </p:childTnLst>
                          </p:cTn>
                        </p:par>
                        <p:par>
                          <p:cTn id="12" fill="hold">
                            <p:stCondLst>
                              <p:cond delay="3000"/>
                            </p:stCondLst>
                            <p:childTnLst>
                              <p:par>
                                <p:cTn id="13" presetID="9" presetClass="entr" presetSubtype="0" fill="hold" grpId="0" nodeType="afterEffect">
                                  <p:stCondLst>
                                    <p:cond delay="0"/>
                                  </p:stCondLst>
                                  <p:childTnLst>
                                    <p:set>
                                      <p:cBhvr>
                                        <p:cTn id="14" dur="1" fill="hold">
                                          <p:stCondLst>
                                            <p:cond delay="0"/>
                                          </p:stCondLst>
                                        </p:cTn>
                                        <p:tgtEl>
                                          <p:spTgt spid="41986">
                                            <p:txEl>
                                              <p:pRg st="1" end="1"/>
                                            </p:txEl>
                                          </p:spTgt>
                                        </p:tgtEl>
                                        <p:attrNameLst>
                                          <p:attrName>style.visibility</p:attrName>
                                        </p:attrNameLst>
                                      </p:cBhvr>
                                      <p:to>
                                        <p:strVal val="visible"/>
                                      </p:to>
                                    </p:set>
                                    <p:animEffect transition="in" filter="dissolve">
                                      <p:cBhvr>
                                        <p:cTn id="15" dur="2000"/>
                                        <p:tgtEl>
                                          <p:spTgt spid="41986">
                                            <p:txEl>
                                              <p:pRg st="1" end="1"/>
                                            </p:txEl>
                                          </p:spTgt>
                                        </p:tgtEl>
                                      </p:cBhvr>
                                    </p:animEffect>
                                  </p:childTnLst>
                                </p:cTn>
                              </p:par>
                            </p:childTnLst>
                          </p:cTn>
                        </p:par>
                        <p:par>
                          <p:cTn id="16" fill="hold">
                            <p:stCondLst>
                              <p:cond delay="5000"/>
                            </p:stCondLst>
                            <p:childTnLst>
                              <p:par>
                                <p:cTn id="17" presetID="9" presetClass="entr" presetSubtype="0" fill="hold" grpId="0" nodeType="afterEffect">
                                  <p:stCondLst>
                                    <p:cond delay="0"/>
                                  </p:stCondLst>
                                  <p:childTnLst>
                                    <p:set>
                                      <p:cBhvr>
                                        <p:cTn id="18" dur="1" fill="hold">
                                          <p:stCondLst>
                                            <p:cond delay="0"/>
                                          </p:stCondLst>
                                        </p:cTn>
                                        <p:tgtEl>
                                          <p:spTgt spid="41986">
                                            <p:txEl>
                                              <p:pRg st="2" end="2"/>
                                            </p:txEl>
                                          </p:spTgt>
                                        </p:tgtEl>
                                        <p:attrNameLst>
                                          <p:attrName>style.visibility</p:attrName>
                                        </p:attrNameLst>
                                      </p:cBhvr>
                                      <p:to>
                                        <p:strVal val="visible"/>
                                      </p:to>
                                    </p:set>
                                    <p:animEffect transition="in" filter="dissolve">
                                      <p:cBhvr>
                                        <p:cTn id="19" dur="2000"/>
                                        <p:tgtEl>
                                          <p:spTgt spid="41986">
                                            <p:txEl>
                                              <p:pRg st="2" end="2"/>
                                            </p:txEl>
                                          </p:spTgt>
                                        </p:tgtEl>
                                      </p:cBhvr>
                                    </p:animEffect>
                                  </p:childTnLst>
                                </p:cTn>
                              </p:par>
                            </p:childTnLst>
                          </p:cTn>
                        </p:par>
                        <p:par>
                          <p:cTn id="20" fill="hold">
                            <p:stCondLst>
                              <p:cond delay="7000"/>
                            </p:stCondLst>
                            <p:childTnLst>
                              <p:par>
                                <p:cTn id="21" presetID="9" presetClass="entr" presetSubtype="0" fill="hold" grpId="0" nodeType="afterEffect">
                                  <p:stCondLst>
                                    <p:cond delay="0"/>
                                  </p:stCondLst>
                                  <p:childTnLst>
                                    <p:set>
                                      <p:cBhvr>
                                        <p:cTn id="22" dur="1" fill="hold">
                                          <p:stCondLst>
                                            <p:cond delay="0"/>
                                          </p:stCondLst>
                                        </p:cTn>
                                        <p:tgtEl>
                                          <p:spTgt spid="41986">
                                            <p:txEl>
                                              <p:pRg st="3" end="3"/>
                                            </p:txEl>
                                          </p:spTgt>
                                        </p:tgtEl>
                                        <p:attrNameLst>
                                          <p:attrName>style.visibility</p:attrName>
                                        </p:attrNameLst>
                                      </p:cBhvr>
                                      <p:to>
                                        <p:strVal val="visible"/>
                                      </p:to>
                                    </p:set>
                                    <p:animEffect transition="in" filter="dissolve">
                                      <p:cBhvr>
                                        <p:cTn id="23" dur="2000"/>
                                        <p:tgtEl>
                                          <p:spTgt spid="419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a:xfrm>
            <a:off x="2489553" y="259221"/>
            <a:ext cx="6654447" cy="857250"/>
          </a:xfrm>
        </p:spPr>
        <p:txBody>
          <a:bodyPr/>
          <a:lstStyle/>
          <a:p>
            <a:pPr eaLnBrk="1" hangingPunct="1"/>
            <a:r>
              <a:rPr lang="en-US" altLang="en-US" dirty="0">
                <a:solidFill>
                  <a:schemeClr val="tx1"/>
                </a:solidFill>
              </a:rPr>
              <a:t>Developing a COOP Annex</a:t>
            </a:r>
          </a:p>
        </p:txBody>
      </p:sp>
      <p:sp>
        <p:nvSpPr>
          <p:cNvPr id="45058" name="Content Placeholder 2"/>
          <p:cNvSpPr>
            <a:spLocks noGrp="1"/>
          </p:cNvSpPr>
          <p:nvPr>
            <p:ph idx="1"/>
          </p:nvPr>
        </p:nvSpPr>
        <p:spPr>
          <a:xfrm>
            <a:off x="1247559" y="1445265"/>
            <a:ext cx="7319971" cy="1519237"/>
          </a:xfrm>
        </p:spPr>
        <p:txBody>
          <a:bodyPr/>
          <a:lstStyle/>
          <a:p>
            <a:pPr marL="0" indent="0" eaLnBrk="1" hangingPunct="1">
              <a:lnSpc>
                <a:spcPct val="110000"/>
              </a:lnSpc>
              <a:spcBef>
                <a:spcPct val="0"/>
              </a:spcBef>
              <a:buNone/>
            </a:pPr>
            <a:r>
              <a:rPr lang="en-US" altLang="en-US" b="1" dirty="0"/>
              <a:t>3. Create delegations of authority</a:t>
            </a:r>
          </a:p>
          <a:p>
            <a:pPr marL="516731" lvl="1" eaLnBrk="1" hangingPunct="1">
              <a:spcBef>
                <a:spcPts val="450"/>
              </a:spcBef>
              <a:buFont typeface="Wingdings" pitchFamily="2" charset="2"/>
              <a:buChar char="§"/>
            </a:pPr>
            <a:r>
              <a:rPr lang="en-US" altLang="en-US" sz="1800" dirty="0"/>
              <a:t>Specify the scope of authority granted to individuals who would step into a role or title during an emergency</a:t>
            </a:r>
          </a:p>
          <a:p>
            <a:pPr marL="516731" lvl="1" eaLnBrk="1" hangingPunct="1">
              <a:spcBef>
                <a:spcPts val="450"/>
              </a:spcBef>
              <a:buFont typeface="Wingdings" pitchFamily="2" charset="2"/>
              <a:buChar char="§"/>
            </a:pPr>
            <a:r>
              <a:rPr lang="en-US" altLang="en-US" sz="1800" dirty="0"/>
              <a:t>Empower designees to:</a:t>
            </a:r>
          </a:p>
        </p:txBody>
      </p:sp>
      <p:graphicFrame>
        <p:nvGraphicFramePr>
          <p:cNvPr id="3" name="Table 2" descr="Authorize closing or opening of schools&#10;Approve policy changes in emergencies&#10;Approve standard operating procedure changes in emergencies&#10;Act on behalf of district in interagency response&#10;Make personnel management decisions&#10;Sign contracts, authorize procurement, and commit resources&#10;">
            <a:extLst>
              <a:ext uri="{FF2B5EF4-FFF2-40B4-BE49-F238E27FC236}">
                <a16:creationId xmlns:a16="http://schemas.microsoft.com/office/drawing/2014/main" id="{C873A6AD-AE40-BD0C-435D-7A86D84E355E}"/>
              </a:ext>
            </a:extLst>
          </p:cNvPr>
          <p:cNvGraphicFramePr>
            <a:graphicFrameLocks noGrp="1"/>
          </p:cNvGraphicFramePr>
          <p:nvPr>
            <p:extLst>
              <p:ext uri="{D42A27DB-BD31-4B8C-83A1-F6EECF244321}">
                <p14:modId xmlns:p14="http://schemas.microsoft.com/office/powerpoint/2010/main" val="45586518"/>
              </p:ext>
            </p:extLst>
          </p:nvPr>
        </p:nvGraphicFramePr>
        <p:xfrm>
          <a:off x="1574376" y="2982604"/>
          <a:ext cx="5995247" cy="2049784"/>
        </p:xfrm>
        <a:graphic>
          <a:graphicData uri="http://schemas.openxmlformats.org/drawingml/2006/table">
            <a:tbl>
              <a:tblPr firstRow="1" bandRow="1">
                <a:tableStyleId>{5C22544A-7EE6-4342-B048-85BDC9FD1C3A}</a:tableStyleId>
              </a:tblPr>
              <a:tblGrid>
                <a:gridCol w="5995247">
                  <a:extLst>
                    <a:ext uri="{9D8B030D-6E8A-4147-A177-3AD203B41FA5}">
                      <a16:colId xmlns:a16="http://schemas.microsoft.com/office/drawing/2014/main" val="20000"/>
                    </a:ext>
                  </a:extLst>
                </a:gridCol>
              </a:tblGrid>
              <a:tr h="1890690">
                <a:tc>
                  <a:txBody>
                    <a:bodyPr/>
                    <a:lstStyle/>
                    <a:p>
                      <a:pPr marL="288925" lvl="0" indent="-342900" eaLnBrk="1" hangingPunct="1">
                        <a:spcBef>
                          <a:spcPts val="600"/>
                        </a:spcBef>
                        <a:buFont typeface="Courier New" panose="02070309020205020404" pitchFamily="49" charset="0"/>
                        <a:buChar char="o"/>
                      </a:pPr>
                      <a:r>
                        <a:rPr lang="en-US" altLang="en-US" sz="1500" b="1" dirty="0">
                          <a:solidFill>
                            <a:schemeClr val="tx1"/>
                          </a:solidFill>
                        </a:rPr>
                        <a:t>Authorize the closing or reopening of the campus</a:t>
                      </a:r>
                    </a:p>
                    <a:p>
                      <a:pPr marL="288925" lvl="0" indent="-342900" eaLnBrk="1" hangingPunct="1">
                        <a:spcBef>
                          <a:spcPts val="600"/>
                        </a:spcBef>
                        <a:buFont typeface="Courier New" panose="02070309020205020404" pitchFamily="49" charset="0"/>
                        <a:buChar char="o"/>
                      </a:pPr>
                      <a:r>
                        <a:rPr lang="en-US" altLang="en-US" sz="1500" b="1" dirty="0">
                          <a:solidFill>
                            <a:schemeClr val="tx1"/>
                          </a:solidFill>
                        </a:rPr>
                        <a:t>Approve policy changes in emergencies</a:t>
                      </a:r>
                    </a:p>
                    <a:p>
                      <a:pPr marL="288925" lvl="0" indent="-342900" eaLnBrk="1" hangingPunct="1">
                        <a:spcBef>
                          <a:spcPts val="600"/>
                        </a:spcBef>
                        <a:buFont typeface="Courier New" panose="02070309020205020404" pitchFamily="49" charset="0"/>
                        <a:buChar char="o"/>
                      </a:pPr>
                      <a:r>
                        <a:rPr lang="en-US" altLang="en-US" sz="1500" b="1" dirty="0">
                          <a:solidFill>
                            <a:schemeClr val="tx1"/>
                          </a:solidFill>
                        </a:rPr>
                        <a:t>Approve standard operating procedure changes in emergencies</a:t>
                      </a:r>
                    </a:p>
                    <a:p>
                      <a:pPr marL="288925" lvl="0" indent="-342900" eaLnBrk="1" hangingPunct="1">
                        <a:spcBef>
                          <a:spcPts val="600"/>
                        </a:spcBef>
                        <a:buFont typeface="Courier New" panose="02070309020205020404" pitchFamily="49" charset="0"/>
                        <a:buChar char="o"/>
                      </a:pPr>
                      <a:r>
                        <a:rPr lang="en-US" altLang="en-US" sz="1500" b="1" dirty="0">
                          <a:solidFill>
                            <a:schemeClr val="tx1"/>
                          </a:solidFill>
                        </a:rPr>
                        <a:t>Act on behalf of the president or the president’s designee</a:t>
                      </a:r>
                    </a:p>
                    <a:p>
                      <a:pPr marL="288925" lvl="0" indent="-342900" eaLnBrk="1" hangingPunct="1">
                        <a:spcBef>
                          <a:spcPts val="600"/>
                        </a:spcBef>
                        <a:buFont typeface="Courier New" panose="02070309020205020404" pitchFamily="49" charset="0"/>
                        <a:buChar char="o"/>
                      </a:pPr>
                      <a:r>
                        <a:rPr lang="en-US" altLang="en-US" sz="1500" b="1" dirty="0">
                          <a:solidFill>
                            <a:schemeClr val="tx1"/>
                          </a:solidFill>
                        </a:rPr>
                        <a:t>Make HR decisions</a:t>
                      </a:r>
                    </a:p>
                    <a:p>
                      <a:pPr marL="288925" lvl="0" indent="-342900" eaLnBrk="1" hangingPunct="1">
                        <a:spcBef>
                          <a:spcPts val="600"/>
                        </a:spcBef>
                        <a:buFont typeface="Courier New" panose="02070309020205020404" pitchFamily="49" charset="0"/>
                        <a:buChar char="o"/>
                      </a:pPr>
                      <a:r>
                        <a:rPr lang="en-US" altLang="en-US" sz="1500" b="1" dirty="0">
                          <a:solidFill>
                            <a:schemeClr val="tx1"/>
                          </a:solidFill>
                        </a:rPr>
                        <a:t>Sign contracts, authorize procurement </a:t>
                      </a:r>
                      <a:br>
                        <a:rPr lang="en-US" altLang="en-US" sz="1500" b="1" dirty="0">
                          <a:solidFill>
                            <a:schemeClr val="tx1"/>
                          </a:solidFill>
                        </a:rPr>
                      </a:br>
                      <a:r>
                        <a:rPr lang="en-US" altLang="en-US" sz="1500" b="1" dirty="0">
                          <a:solidFill>
                            <a:schemeClr val="tx1"/>
                          </a:solidFill>
                        </a:rPr>
                        <a:t>(with preauthorized spending limits), and commit resources</a:t>
                      </a:r>
                    </a:p>
                  </a:txBody>
                  <a:tcPr marL="68583" marR="68583"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bl>
          </a:graphicData>
        </a:graphic>
      </p:graphicFrame>
      <p:pic>
        <p:nvPicPr>
          <p:cNvPr id="2" name="Picture 1" descr="A purple book with white text&#10;&#10;Description automatically generated">
            <a:extLst>
              <a:ext uri="{FF2B5EF4-FFF2-40B4-BE49-F238E27FC236}">
                <a16:creationId xmlns:a16="http://schemas.microsoft.com/office/drawing/2014/main" id="{763B4481-1613-AE9C-2A05-02275E5F219D}"/>
              </a:ext>
            </a:extLst>
          </p:cNvPr>
          <p:cNvPicPr>
            <a:picLocks noChangeAspect="1"/>
          </p:cNvPicPr>
          <p:nvPr/>
        </p:nvPicPr>
        <p:blipFill>
          <a:blip r:embed="rId3"/>
          <a:stretch>
            <a:fillRect/>
          </a:stretch>
        </p:blipFill>
        <p:spPr>
          <a:xfrm>
            <a:off x="999081" y="-69573"/>
            <a:ext cx="1490472" cy="16319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5058">
                                            <p:txEl>
                                              <p:pRg st="0" end="0"/>
                                            </p:txEl>
                                          </p:spTgt>
                                        </p:tgtEl>
                                        <p:attrNameLst>
                                          <p:attrName>style.visibility</p:attrName>
                                        </p:attrNameLst>
                                      </p:cBhvr>
                                      <p:to>
                                        <p:strVal val="visible"/>
                                      </p:to>
                                    </p:set>
                                    <p:anim calcmode="lin" valueType="num">
                                      <p:cBhvr additive="base">
                                        <p:cTn id="12" dur="2000" fill="hold"/>
                                        <p:tgtEl>
                                          <p:spTgt spid="45058">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450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45058">
                                            <p:txEl>
                                              <p:pRg st="1" end="1"/>
                                            </p:txEl>
                                          </p:spTgt>
                                        </p:tgtEl>
                                        <p:attrNameLst>
                                          <p:attrName>style.visibility</p:attrName>
                                        </p:attrNameLst>
                                      </p:cBhvr>
                                      <p:to>
                                        <p:strVal val="visible"/>
                                      </p:to>
                                    </p:set>
                                    <p:anim calcmode="lin" valueType="num">
                                      <p:cBhvr additive="base">
                                        <p:cTn id="18" dur="2000" fill="hold"/>
                                        <p:tgtEl>
                                          <p:spTgt spid="45058">
                                            <p:txEl>
                                              <p:pRg st="1" end="1"/>
                                            </p:txEl>
                                          </p:spTgt>
                                        </p:tgtEl>
                                        <p:attrNameLst>
                                          <p:attrName>ppt_x</p:attrName>
                                        </p:attrNameLst>
                                      </p:cBhvr>
                                      <p:tavLst>
                                        <p:tav tm="0">
                                          <p:val>
                                            <p:strVal val="1+#ppt_w/2"/>
                                          </p:val>
                                        </p:tav>
                                        <p:tav tm="100000">
                                          <p:val>
                                            <p:strVal val="#ppt_x"/>
                                          </p:val>
                                        </p:tav>
                                      </p:tavLst>
                                    </p:anim>
                                    <p:anim calcmode="lin" valueType="num">
                                      <p:cBhvr additive="base">
                                        <p:cTn id="19" dur="2000" fill="hold"/>
                                        <p:tgtEl>
                                          <p:spTgt spid="4505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5058">
                                            <p:txEl>
                                              <p:pRg st="2" end="2"/>
                                            </p:txEl>
                                          </p:spTgt>
                                        </p:tgtEl>
                                        <p:attrNameLst>
                                          <p:attrName>style.visibility</p:attrName>
                                        </p:attrNameLst>
                                      </p:cBhvr>
                                      <p:to>
                                        <p:strVal val="visible"/>
                                      </p:to>
                                    </p:set>
                                    <p:anim calcmode="lin" valueType="num">
                                      <p:cBhvr additive="base">
                                        <p:cTn id="24" dur="2000" fill="hold"/>
                                        <p:tgtEl>
                                          <p:spTgt spid="45058">
                                            <p:txEl>
                                              <p:pRg st="2" end="2"/>
                                            </p:txEl>
                                          </p:spTgt>
                                        </p:tgtEl>
                                        <p:attrNameLst>
                                          <p:attrName>ppt_x</p:attrName>
                                        </p:attrNameLst>
                                      </p:cBhvr>
                                      <p:tavLst>
                                        <p:tav tm="0">
                                          <p:val>
                                            <p:strVal val="1+#ppt_w/2"/>
                                          </p:val>
                                        </p:tav>
                                        <p:tav tm="100000">
                                          <p:val>
                                            <p:strVal val="#ppt_x"/>
                                          </p:val>
                                        </p:tav>
                                      </p:tavLst>
                                    </p:anim>
                                    <p:anim calcmode="lin" valueType="num">
                                      <p:cBhvr additive="base">
                                        <p:cTn id="25" dur="2000" fill="hold"/>
                                        <p:tgtEl>
                                          <p:spTgt spid="45058">
                                            <p:txEl>
                                              <p:pRg st="2" end="2"/>
                                            </p:txEl>
                                          </p:spTgt>
                                        </p:tgtEl>
                                        <p:attrNameLst>
                                          <p:attrName>ppt_y</p:attrName>
                                        </p:attrNameLst>
                                      </p:cBhvr>
                                      <p:tavLst>
                                        <p:tav tm="0">
                                          <p:val>
                                            <p:strVal val="#ppt_y"/>
                                          </p:val>
                                        </p:tav>
                                        <p:tav tm="100000">
                                          <p:val>
                                            <p:strVal val="#ppt_y"/>
                                          </p:val>
                                        </p:tav>
                                      </p:tavLst>
                                    </p:anim>
                                  </p:childTnLst>
                                </p:cTn>
                              </p:par>
                              <p:par>
                                <p:cTn id="26" presetID="9"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1088136" y="195263"/>
            <a:ext cx="6569964" cy="857250"/>
          </a:xfrm>
        </p:spPr>
        <p:txBody>
          <a:bodyPr/>
          <a:lstStyle/>
          <a:p>
            <a:pPr eaLnBrk="1" hangingPunct="1"/>
            <a:r>
              <a:rPr lang="en-US" altLang="en-US" dirty="0">
                <a:solidFill>
                  <a:schemeClr val="tx1"/>
                </a:solidFill>
              </a:rPr>
              <a:t>Presentation Outline</a:t>
            </a:r>
          </a:p>
        </p:txBody>
      </p:sp>
      <p:sp>
        <p:nvSpPr>
          <p:cNvPr id="26627" name="Rectangle 5"/>
          <p:cNvSpPr>
            <a:spLocks noGrp="1" noChangeArrowheads="1"/>
          </p:cNvSpPr>
          <p:nvPr>
            <p:ph type="body" idx="1"/>
          </p:nvPr>
        </p:nvSpPr>
        <p:spPr>
          <a:xfrm>
            <a:off x="1485900" y="1271875"/>
            <a:ext cx="6172200" cy="3270647"/>
          </a:xfrm>
        </p:spPr>
        <p:txBody>
          <a:bodyPr/>
          <a:lstStyle/>
          <a:p>
            <a:pPr eaLnBrk="1" hangingPunct="1">
              <a:lnSpc>
                <a:spcPct val="110000"/>
              </a:lnSpc>
              <a:spcBef>
                <a:spcPts val="450"/>
              </a:spcBef>
              <a:buFont typeface="Wingdings" pitchFamily="2" charset="2"/>
              <a:buChar char="§"/>
            </a:pPr>
            <a:r>
              <a:rPr lang="en-US" altLang="en-US" dirty="0"/>
              <a:t>Introduction to the topic: Developing a COOP Annex</a:t>
            </a:r>
          </a:p>
          <a:p>
            <a:pPr eaLnBrk="1" hangingPunct="1">
              <a:lnSpc>
                <a:spcPct val="110000"/>
              </a:lnSpc>
              <a:spcBef>
                <a:spcPts val="450"/>
              </a:spcBef>
              <a:buFont typeface="Wingdings" pitchFamily="2" charset="2"/>
              <a:buChar char="§"/>
            </a:pPr>
            <a:r>
              <a:rPr lang="en-US" altLang="en-US" dirty="0"/>
              <a:t>Connection to the six-step planning process</a:t>
            </a:r>
          </a:p>
          <a:p>
            <a:pPr eaLnBrk="1" hangingPunct="1">
              <a:lnSpc>
                <a:spcPct val="110000"/>
              </a:lnSpc>
              <a:spcBef>
                <a:spcPts val="450"/>
              </a:spcBef>
              <a:buFont typeface="Wingdings" pitchFamily="2" charset="2"/>
              <a:buChar char="§"/>
            </a:pPr>
            <a:r>
              <a:rPr lang="en-US" altLang="en-US" dirty="0"/>
              <a:t>Summary and next steps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2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20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2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EBFD8-A18F-ECF0-CFD0-62AF9659744D}"/>
              </a:ext>
            </a:extLst>
          </p:cNvPr>
          <p:cNvSpPr>
            <a:spLocks noGrp="1"/>
          </p:cNvSpPr>
          <p:nvPr>
            <p:ph type="title"/>
          </p:nvPr>
        </p:nvSpPr>
        <p:spPr>
          <a:xfrm>
            <a:off x="2435086" y="0"/>
            <a:ext cx="6251713" cy="790838"/>
          </a:xfrm>
        </p:spPr>
        <p:txBody>
          <a:bodyPr/>
          <a:lstStyle/>
          <a:p>
            <a:r>
              <a:rPr lang="en-US" altLang="en-US" dirty="0">
                <a:solidFill>
                  <a:schemeClr val="tx1"/>
                </a:solidFill>
              </a:rPr>
              <a:t>Developing a COOP Annex</a:t>
            </a:r>
            <a:endParaRPr lang="en-US" dirty="0"/>
          </a:p>
        </p:txBody>
      </p:sp>
      <p:sp>
        <p:nvSpPr>
          <p:cNvPr id="3" name="Content Placeholder 2">
            <a:extLst>
              <a:ext uri="{FF2B5EF4-FFF2-40B4-BE49-F238E27FC236}">
                <a16:creationId xmlns:a16="http://schemas.microsoft.com/office/drawing/2014/main" id="{D98F0BE3-4715-FE43-B60D-0E3162D8A37D}"/>
              </a:ext>
            </a:extLst>
          </p:cNvPr>
          <p:cNvSpPr>
            <a:spLocks noGrp="1"/>
          </p:cNvSpPr>
          <p:nvPr>
            <p:ph idx="1"/>
          </p:nvPr>
        </p:nvSpPr>
        <p:spPr>
          <a:xfrm>
            <a:off x="2435086" y="891304"/>
            <a:ext cx="8164459" cy="546353"/>
          </a:xfrm>
        </p:spPr>
        <p:txBody>
          <a:bodyPr/>
          <a:lstStyle/>
          <a:p>
            <a:pPr marL="0" indent="0">
              <a:buNone/>
            </a:pPr>
            <a:r>
              <a:rPr lang="en-US" altLang="en-US" b="1" dirty="0"/>
              <a:t>4. Identify alternate facilities and locations </a:t>
            </a:r>
            <a:endParaRPr lang="en-US" altLang="en-US" dirty="0"/>
          </a:p>
        </p:txBody>
      </p:sp>
      <p:sp>
        <p:nvSpPr>
          <p:cNvPr id="4" name="TextBox 3">
            <a:extLst>
              <a:ext uri="{FF2B5EF4-FFF2-40B4-BE49-F238E27FC236}">
                <a16:creationId xmlns:a16="http://schemas.microsoft.com/office/drawing/2014/main" id="{B7BD6B3E-0FF0-9B70-AF32-A2086F5EE68E}"/>
              </a:ext>
            </a:extLst>
          </p:cNvPr>
          <p:cNvSpPr txBox="1"/>
          <p:nvPr/>
        </p:nvSpPr>
        <p:spPr>
          <a:xfrm>
            <a:off x="1247559" y="1538124"/>
            <a:ext cx="7368506" cy="2985433"/>
          </a:xfrm>
          <a:prstGeom prst="rect">
            <a:avLst/>
          </a:prstGeom>
          <a:solidFill>
            <a:srgbClr val="86318C">
              <a:alpha val="11000"/>
            </a:srgbClr>
          </a:solidFill>
        </p:spPr>
        <p:txBody>
          <a:bodyPr wrap="square" rtlCol="0">
            <a:spAutoFit/>
          </a:bodyPr>
          <a:lstStyle/>
          <a:p>
            <a:pPr marL="285750" indent="-285750">
              <a:buFont typeface="Arial" panose="020B0604020202020204" pitchFamily="34" charset="0"/>
              <a:buChar char="•"/>
            </a:pPr>
            <a:r>
              <a:rPr lang="en-US" sz="1700" dirty="0"/>
              <a:t>Establish any necessary MOUs, MOAs, and partner agreements in advance.</a:t>
            </a:r>
          </a:p>
          <a:p>
            <a:pPr marL="285750" indent="-285750">
              <a:buFont typeface="Arial" panose="020B0604020202020204" pitchFamily="34" charset="0"/>
              <a:buChar char="•"/>
            </a:pPr>
            <a:r>
              <a:rPr lang="en-US" sz="1700" dirty="0"/>
              <a:t>Determine whether the alternate facilities are hot, warm, or cold.</a:t>
            </a:r>
          </a:p>
          <a:p>
            <a:pPr marL="628650" lvl="1" indent="-285750">
              <a:buFont typeface="Arial" panose="020B0604020202020204" pitchFamily="34" charset="0"/>
              <a:buChar char="•"/>
            </a:pPr>
            <a:r>
              <a:rPr lang="en-US" sz="1700" dirty="0"/>
              <a:t>Provide for reliable logistical support, services, and infrastructure systems according to the sites.</a:t>
            </a:r>
          </a:p>
          <a:p>
            <a:pPr marL="285750" indent="-285750">
              <a:buFont typeface="Arial" panose="020B0604020202020204" pitchFamily="34" charset="0"/>
              <a:buChar char="•"/>
            </a:pPr>
            <a:r>
              <a:rPr lang="en-US" sz="1700" dirty="0"/>
              <a:t>Ensure operations can be sustained for 30 days or until resumption of normal operations.</a:t>
            </a:r>
          </a:p>
          <a:p>
            <a:pPr marL="285750" indent="-285750">
              <a:buFont typeface="Arial" panose="020B0604020202020204" pitchFamily="34" charset="0"/>
              <a:buChar char="•"/>
            </a:pPr>
            <a:r>
              <a:rPr lang="en-US" sz="1700" dirty="0"/>
              <a:t>Preposition assets and resources at the alternate facilities if possible.</a:t>
            </a:r>
          </a:p>
          <a:p>
            <a:pPr marL="285750" indent="-285750">
              <a:buFont typeface="Arial" panose="020B0604020202020204" pitchFamily="34" charset="0"/>
              <a:buChar char="•"/>
            </a:pPr>
            <a:r>
              <a:rPr lang="en-US" sz="1700" dirty="0"/>
              <a:t>Determine which essential functions and services can be conducted from a remote location.</a:t>
            </a:r>
          </a:p>
          <a:p>
            <a:pPr marL="285750" indent="-285750">
              <a:buFont typeface="Arial" panose="020B0604020202020204" pitchFamily="34" charset="0"/>
              <a:buChar char="•"/>
            </a:pPr>
            <a:r>
              <a:rPr lang="en-US" sz="1700" dirty="0"/>
              <a:t>Allow essential functions to be accomplished using virtual options (e.g., working from home, telecommuting, distance learning, and mobile offices)</a:t>
            </a:r>
            <a:r>
              <a:rPr lang="en-US" dirty="0"/>
              <a:t>.</a:t>
            </a:r>
          </a:p>
        </p:txBody>
      </p:sp>
      <p:pic>
        <p:nvPicPr>
          <p:cNvPr id="5" name="Picture 4" descr="A purple book with white text&#10;&#10;Description automatically generated">
            <a:extLst>
              <a:ext uri="{FF2B5EF4-FFF2-40B4-BE49-F238E27FC236}">
                <a16:creationId xmlns:a16="http://schemas.microsoft.com/office/drawing/2014/main" id="{1BCB58B2-83F9-0DF9-F6A8-0B92B089A612}"/>
              </a:ext>
            </a:extLst>
          </p:cNvPr>
          <p:cNvPicPr>
            <a:picLocks noChangeAspect="1"/>
          </p:cNvPicPr>
          <p:nvPr/>
        </p:nvPicPr>
        <p:blipFill>
          <a:blip r:embed="rId2"/>
          <a:stretch>
            <a:fillRect/>
          </a:stretch>
        </p:blipFill>
        <p:spPr>
          <a:xfrm>
            <a:off x="944614" y="-33035"/>
            <a:ext cx="1490472" cy="1631929"/>
          </a:xfrm>
          <a:prstGeom prst="rect">
            <a:avLst/>
          </a:prstGeom>
        </p:spPr>
      </p:pic>
    </p:spTree>
    <p:extLst>
      <p:ext uri="{BB962C8B-B14F-4D97-AF65-F5344CB8AC3E}">
        <p14:creationId xmlns:p14="http://schemas.microsoft.com/office/powerpoint/2010/main" val="408806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bg/>
                                          </p:spTgt>
                                        </p:tgtEl>
                                        <p:attrNameLst>
                                          <p:attrName>style.visibility</p:attrName>
                                        </p:attrNameLst>
                                      </p:cBhvr>
                                      <p:to>
                                        <p:strVal val="visible"/>
                                      </p:to>
                                    </p:set>
                                    <p:anim calcmode="lin" valueType="num">
                                      <p:cBhvr additive="base">
                                        <p:cTn id="11" dur="2000" fill="hold"/>
                                        <p:tgtEl>
                                          <p:spTgt spid="4">
                                            <p:bg/>
                                          </p:spTgt>
                                        </p:tgtEl>
                                        <p:attrNameLst>
                                          <p:attrName>ppt_x</p:attrName>
                                        </p:attrNameLst>
                                      </p:cBhvr>
                                      <p:tavLst>
                                        <p:tav tm="0">
                                          <p:val>
                                            <p:strVal val="#ppt_x"/>
                                          </p:val>
                                        </p:tav>
                                        <p:tav tm="100000">
                                          <p:val>
                                            <p:strVal val="#ppt_x"/>
                                          </p:val>
                                        </p:tav>
                                      </p:tavLst>
                                    </p:anim>
                                    <p:anim calcmode="lin" valueType="num">
                                      <p:cBhvr additive="base">
                                        <p:cTn id="12" dur="20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additive="base">
                                        <p:cTn id="47"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 calcmode="lin" valueType="num">
                                      <p:cBhvr additive="base">
                                        <p:cTn id="53"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a:xfrm>
            <a:off x="2246243" y="223996"/>
            <a:ext cx="6897757" cy="857250"/>
          </a:xfrm>
        </p:spPr>
        <p:txBody>
          <a:bodyPr/>
          <a:lstStyle/>
          <a:p>
            <a:pPr eaLnBrk="1" hangingPunct="1"/>
            <a:r>
              <a:rPr lang="en-US" altLang="en-US" dirty="0">
                <a:solidFill>
                  <a:schemeClr val="tx1"/>
                </a:solidFill>
              </a:rPr>
              <a:t>Developing a COOP Annex</a:t>
            </a:r>
          </a:p>
        </p:txBody>
      </p:sp>
      <p:sp>
        <p:nvSpPr>
          <p:cNvPr id="46082" name="Content Placeholder 2"/>
          <p:cNvSpPr>
            <a:spLocks noGrp="1"/>
          </p:cNvSpPr>
          <p:nvPr>
            <p:ph idx="1"/>
          </p:nvPr>
        </p:nvSpPr>
        <p:spPr>
          <a:xfrm>
            <a:off x="1047087" y="1552416"/>
            <a:ext cx="7049826" cy="3367088"/>
          </a:xfrm>
        </p:spPr>
        <p:txBody>
          <a:bodyPr/>
          <a:lstStyle/>
          <a:p>
            <a:pPr marL="0" indent="0" eaLnBrk="1" hangingPunct="1">
              <a:buNone/>
              <a:defRPr/>
            </a:pPr>
            <a:r>
              <a:rPr lang="en-US" altLang="en-US" sz="2325" b="1" dirty="0"/>
              <a:t>5. Establish plans for communications continuity</a:t>
            </a:r>
          </a:p>
          <a:p>
            <a:pPr marL="434579" lvl="1" eaLnBrk="1" hangingPunct="1">
              <a:buFont typeface="Wingdings" panose="05000000000000000000" pitchFamily="2" charset="2"/>
              <a:buChar char="§"/>
              <a:defRPr/>
            </a:pPr>
            <a:r>
              <a:rPr lang="en-US" altLang="en-US" sz="1800" dirty="0"/>
              <a:t>Establish an alternate system of internal communication (leadership and key personnel) and external communication (community partners and the school community) to be used if the  primary means of communication fails.</a:t>
            </a:r>
          </a:p>
          <a:p>
            <a:pPr marL="434579" lvl="1" eaLnBrk="1" hangingPunct="1">
              <a:buFont typeface="Wingdings" panose="05000000000000000000" pitchFamily="2" charset="2"/>
              <a:buChar char="§"/>
              <a:defRPr/>
            </a:pPr>
            <a:r>
              <a:rPr lang="en-US" altLang="en-US" sz="1800" dirty="0"/>
              <a:t>Include multiple methods for communicating with the whole school community. </a:t>
            </a:r>
          </a:p>
          <a:p>
            <a:pPr marL="434579" lvl="1" eaLnBrk="1" hangingPunct="1">
              <a:buFont typeface="Wingdings" panose="05000000000000000000" pitchFamily="2" charset="2"/>
              <a:buChar char="§"/>
              <a:defRPr/>
            </a:pPr>
            <a:r>
              <a:rPr lang="en-US" altLang="en-US" sz="1800" dirty="0"/>
              <a:t>Establish an emergency notification system with a call-down roster.</a:t>
            </a:r>
          </a:p>
          <a:p>
            <a:pPr marL="434579" lvl="1" eaLnBrk="1" hangingPunct="1">
              <a:buFont typeface="Wingdings" panose="05000000000000000000" pitchFamily="2" charset="2"/>
              <a:buChar char="§"/>
              <a:defRPr/>
            </a:pPr>
            <a:r>
              <a:rPr lang="en-US" altLang="en-US" sz="1800" dirty="0"/>
              <a:t>Consider county and state radio frequencies and satellite phones as alternate communication methods.</a:t>
            </a:r>
          </a:p>
          <a:p>
            <a:pPr eaLnBrk="1" hangingPunct="1">
              <a:defRPr/>
            </a:pPr>
            <a:endParaRPr lang="en-US" altLang="en-US" dirty="0"/>
          </a:p>
        </p:txBody>
      </p:sp>
      <p:pic>
        <p:nvPicPr>
          <p:cNvPr id="2" name="Picture 1" descr="A purple book with white text&#10;&#10;Description automatically generated">
            <a:extLst>
              <a:ext uri="{FF2B5EF4-FFF2-40B4-BE49-F238E27FC236}">
                <a16:creationId xmlns:a16="http://schemas.microsoft.com/office/drawing/2014/main" id="{770F41E2-4EC4-7D86-A2F9-560FBC8C6439}"/>
              </a:ext>
            </a:extLst>
          </p:cNvPr>
          <p:cNvPicPr>
            <a:picLocks noChangeAspect="1"/>
          </p:cNvPicPr>
          <p:nvPr/>
        </p:nvPicPr>
        <p:blipFill>
          <a:blip r:embed="rId3"/>
          <a:stretch>
            <a:fillRect/>
          </a:stretch>
        </p:blipFill>
        <p:spPr>
          <a:xfrm>
            <a:off x="894720" y="0"/>
            <a:ext cx="1490472" cy="16319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46082">
                                            <p:txEl>
                                              <p:pRg st="0" end="0"/>
                                            </p:txEl>
                                          </p:spTgt>
                                        </p:tgtEl>
                                        <p:attrNameLst>
                                          <p:attrName>style.visibility</p:attrName>
                                        </p:attrNameLst>
                                      </p:cBhvr>
                                      <p:to>
                                        <p:strVal val="visible"/>
                                      </p:to>
                                    </p:set>
                                    <p:animEffect transition="in" filter="dissolve">
                                      <p:cBhvr>
                                        <p:cTn id="11" dur="2000"/>
                                        <p:tgtEl>
                                          <p:spTgt spid="46082">
                                            <p:txEl>
                                              <p:pRg st="0" end="0"/>
                                            </p:txEl>
                                          </p:spTgt>
                                        </p:tgtEl>
                                      </p:cBhvr>
                                    </p:animEffect>
                                  </p:childTnLst>
                                </p:cTn>
                              </p:par>
                            </p:childTnLst>
                          </p:cTn>
                        </p:par>
                        <p:par>
                          <p:cTn id="12" fill="hold">
                            <p:stCondLst>
                              <p:cond delay="3000"/>
                            </p:stCondLst>
                            <p:childTnLst>
                              <p:par>
                                <p:cTn id="13" presetID="9" presetClass="entr" presetSubtype="0" fill="hold" grpId="0" nodeType="afterEffect">
                                  <p:stCondLst>
                                    <p:cond delay="0"/>
                                  </p:stCondLst>
                                  <p:childTnLst>
                                    <p:set>
                                      <p:cBhvr>
                                        <p:cTn id="14" dur="1" fill="hold">
                                          <p:stCondLst>
                                            <p:cond delay="0"/>
                                          </p:stCondLst>
                                        </p:cTn>
                                        <p:tgtEl>
                                          <p:spTgt spid="46082">
                                            <p:txEl>
                                              <p:pRg st="1" end="1"/>
                                            </p:txEl>
                                          </p:spTgt>
                                        </p:tgtEl>
                                        <p:attrNameLst>
                                          <p:attrName>style.visibility</p:attrName>
                                        </p:attrNameLst>
                                      </p:cBhvr>
                                      <p:to>
                                        <p:strVal val="visible"/>
                                      </p:to>
                                    </p:set>
                                    <p:animEffect transition="in" filter="dissolve">
                                      <p:cBhvr>
                                        <p:cTn id="15" dur="2000"/>
                                        <p:tgtEl>
                                          <p:spTgt spid="46082">
                                            <p:txEl>
                                              <p:pRg st="1" end="1"/>
                                            </p:txEl>
                                          </p:spTgt>
                                        </p:tgtEl>
                                      </p:cBhvr>
                                    </p:animEffect>
                                  </p:childTnLst>
                                </p:cTn>
                              </p:par>
                            </p:childTnLst>
                          </p:cTn>
                        </p:par>
                        <p:par>
                          <p:cTn id="16" fill="hold">
                            <p:stCondLst>
                              <p:cond delay="5000"/>
                            </p:stCondLst>
                            <p:childTnLst>
                              <p:par>
                                <p:cTn id="17" presetID="9" presetClass="entr" presetSubtype="0" fill="hold" grpId="0" nodeType="afterEffect">
                                  <p:stCondLst>
                                    <p:cond delay="0"/>
                                  </p:stCondLst>
                                  <p:childTnLst>
                                    <p:set>
                                      <p:cBhvr>
                                        <p:cTn id="18" dur="1" fill="hold">
                                          <p:stCondLst>
                                            <p:cond delay="0"/>
                                          </p:stCondLst>
                                        </p:cTn>
                                        <p:tgtEl>
                                          <p:spTgt spid="46082">
                                            <p:txEl>
                                              <p:pRg st="2" end="2"/>
                                            </p:txEl>
                                          </p:spTgt>
                                        </p:tgtEl>
                                        <p:attrNameLst>
                                          <p:attrName>style.visibility</p:attrName>
                                        </p:attrNameLst>
                                      </p:cBhvr>
                                      <p:to>
                                        <p:strVal val="visible"/>
                                      </p:to>
                                    </p:set>
                                    <p:animEffect transition="in" filter="dissolve">
                                      <p:cBhvr>
                                        <p:cTn id="19" dur="2000"/>
                                        <p:tgtEl>
                                          <p:spTgt spid="46082">
                                            <p:txEl>
                                              <p:pRg st="2" end="2"/>
                                            </p:txEl>
                                          </p:spTgt>
                                        </p:tgtEl>
                                      </p:cBhvr>
                                    </p:animEffect>
                                  </p:childTnLst>
                                </p:cTn>
                              </p:par>
                            </p:childTnLst>
                          </p:cTn>
                        </p:par>
                        <p:par>
                          <p:cTn id="20" fill="hold">
                            <p:stCondLst>
                              <p:cond delay="7000"/>
                            </p:stCondLst>
                            <p:childTnLst>
                              <p:par>
                                <p:cTn id="21" presetID="9" presetClass="entr" presetSubtype="0" fill="hold" grpId="0" nodeType="afterEffect">
                                  <p:stCondLst>
                                    <p:cond delay="0"/>
                                  </p:stCondLst>
                                  <p:childTnLst>
                                    <p:set>
                                      <p:cBhvr>
                                        <p:cTn id="22" dur="1" fill="hold">
                                          <p:stCondLst>
                                            <p:cond delay="0"/>
                                          </p:stCondLst>
                                        </p:cTn>
                                        <p:tgtEl>
                                          <p:spTgt spid="46082">
                                            <p:txEl>
                                              <p:pRg st="3" end="3"/>
                                            </p:txEl>
                                          </p:spTgt>
                                        </p:tgtEl>
                                        <p:attrNameLst>
                                          <p:attrName>style.visibility</p:attrName>
                                        </p:attrNameLst>
                                      </p:cBhvr>
                                      <p:to>
                                        <p:strVal val="visible"/>
                                      </p:to>
                                    </p:set>
                                    <p:animEffect transition="in" filter="dissolve">
                                      <p:cBhvr>
                                        <p:cTn id="23" dur="2000"/>
                                        <p:tgtEl>
                                          <p:spTgt spid="46082">
                                            <p:txEl>
                                              <p:pRg st="3" end="3"/>
                                            </p:txEl>
                                          </p:spTgt>
                                        </p:tgtEl>
                                      </p:cBhvr>
                                    </p:animEffect>
                                  </p:childTnLst>
                                </p:cTn>
                              </p:par>
                            </p:childTnLst>
                          </p:cTn>
                        </p:par>
                        <p:par>
                          <p:cTn id="24" fill="hold">
                            <p:stCondLst>
                              <p:cond delay="9000"/>
                            </p:stCondLst>
                            <p:childTnLst>
                              <p:par>
                                <p:cTn id="25" presetID="9" presetClass="entr" presetSubtype="0" fill="hold" grpId="0" nodeType="afterEffect">
                                  <p:stCondLst>
                                    <p:cond delay="0"/>
                                  </p:stCondLst>
                                  <p:childTnLst>
                                    <p:set>
                                      <p:cBhvr>
                                        <p:cTn id="26" dur="1" fill="hold">
                                          <p:stCondLst>
                                            <p:cond delay="0"/>
                                          </p:stCondLst>
                                        </p:cTn>
                                        <p:tgtEl>
                                          <p:spTgt spid="46082">
                                            <p:txEl>
                                              <p:pRg st="4" end="4"/>
                                            </p:txEl>
                                          </p:spTgt>
                                        </p:tgtEl>
                                        <p:attrNameLst>
                                          <p:attrName>style.visibility</p:attrName>
                                        </p:attrNameLst>
                                      </p:cBhvr>
                                      <p:to>
                                        <p:strVal val="visible"/>
                                      </p:to>
                                    </p:set>
                                    <p:animEffect transition="in" filter="dissolve">
                                      <p:cBhvr>
                                        <p:cTn id="27" dur="2000"/>
                                        <p:tgtEl>
                                          <p:spTgt spid="460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1"/>
          <p:cNvSpPr>
            <a:spLocks noGrp="1"/>
          </p:cNvSpPr>
          <p:nvPr>
            <p:ph type="title"/>
          </p:nvPr>
        </p:nvSpPr>
        <p:spPr>
          <a:xfrm>
            <a:off x="2574235" y="286134"/>
            <a:ext cx="6529411" cy="857250"/>
          </a:xfrm>
        </p:spPr>
        <p:txBody>
          <a:bodyPr/>
          <a:lstStyle/>
          <a:p>
            <a:pPr eaLnBrk="1" hangingPunct="1"/>
            <a:r>
              <a:rPr lang="en-US" altLang="en-US" dirty="0">
                <a:solidFill>
                  <a:schemeClr val="tx1"/>
                </a:solidFill>
              </a:rPr>
              <a:t>Developing a COOP Annex</a:t>
            </a:r>
          </a:p>
        </p:txBody>
      </p:sp>
      <p:sp>
        <p:nvSpPr>
          <p:cNvPr id="48130" name="Content Placeholder 2"/>
          <p:cNvSpPr>
            <a:spLocks noGrp="1"/>
          </p:cNvSpPr>
          <p:nvPr>
            <p:ph idx="1"/>
          </p:nvPr>
        </p:nvSpPr>
        <p:spPr>
          <a:xfrm>
            <a:off x="1168046" y="1572009"/>
            <a:ext cx="7722108" cy="1081278"/>
          </a:xfrm>
        </p:spPr>
        <p:txBody>
          <a:bodyPr/>
          <a:lstStyle/>
          <a:p>
            <a:pPr marL="0" indent="0" eaLnBrk="1" hangingPunct="1">
              <a:buNone/>
            </a:pPr>
            <a:r>
              <a:rPr lang="en-US" altLang="en-US" sz="2100" b="1" dirty="0"/>
              <a:t>6. Create a plan for accessing vital records </a:t>
            </a:r>
            <a:br>
              <a:rPr lang="en-US" altLang="en-US" sz="2100" b="1" dirty="0"/>
            </a:br>
            <a:r>
              <a:rPr lang="en-US" altLang="en-US" sz="2100" dirty="0"/>
              <a:t>(i.e., electronic and hard-copy documents and records needed for essential functions)</a:t>
            </a:r>
          </a:p>
          <a:p>
            <a:pPr marL="0" indent="0" eaLnBrk="1" hangingPunct="1">
              <a:buNone/>
            </a:pPr>
            <a:endParaRPr lang="en-US" altLang="en-US" dirty="0"/>
          </a:p>
        </p:txBody>
      </p:sp>
      <p:graphicFrame>
        <p:nvGraphicFramePr>
          <p:cNvPr id="2" name="Table 1" descr="Emergency Operations Records&#10;EOPs and directives&#10;Orders of succession&#10;Staff contact information&#10;Delegations of authority&#10;References for those who perform essential  functions&#10;Legal and Financial Records&#10;Personnel records&#10;Social security records&#10;Payroll records&#10;Retirement records&#10;Insurance records&#10;Contract records&#10;Student education records&#10;"/>
          <p:cNvGraphicFramePr>
            <a:graphicFrameLocks noGrp="1"/>
          </p:cNvGraphicFramePr>
          <p:nvPr>
            <p:extLst>
              <p:ext uri="{D42A27DB-BD31-4B8C-83A1-F6EECF244321}">
                <p14:modId xmlns:p14="http://schemas.microsoft.com/office/powerpoint/2010/main" val="1477678924"/>
              </p:ext>
            </p:extLst>
          </p:nvPr>
        </p:nvGraphicFramePr>
        <p:xfrm>
          <a:off x="1479986" y="2833047"/>
          <a:ext cx="6184027" cy="2099327"/>
        </p:xfrm>
        <a:graphic>
          <a:graphicData uri="http://schemas.openxmlformats.org/drawingml/2006/table">
            <a:tbl>
              <a:tblPr firstRow="1" bandRow="1">
                <a:tableStyleId>{5C22544A-7EE6-4342-B048-85BDC9FD1C3A}</a:tableStyleId>
              </a:tblPr>
              <a:tblGrid>
                <a:gridCol w="2880892">
                  <a:extLst>
                    <a:ext uri="{9D8B030D-6E8A-4147-A177-3AD203B41FA5}">
                      <a16:colId xmlns:a16="http://schemas.microsoft.com/office/drawing/2014/main" val="20000"/>
                    </a:ext>
                  </a:extLst>
                </a:gridCol>
                <a:gridCol w="3303135">
                  <a:extLst>
                    <a:ext uri="{9D8B030D-6E8A-4147-A177-3AD203B41FA5}">
                      <a16:colId xmlns:a16="http://schemas.microsoft.com/office/drawing/2014/main" val="20001"/>
                    </a:ext>
                  </a:extLst>
                </a:gridCol>
              </a:tblGrid>
              <a:tr h="345459">
                <a:tc>
                  <a:txBody>
                    <a:bodyPr/>
                    <a:lstStyle/>
                    <a:p>
                      <a:pPr algn="ctr"/>
                      <a:r>
                        <a:rPr lang="en-US" sz="1500" dirty="0">
                          <a:solidFill>
                            <a:schemeClr val="tx1"/>
                          </a:solidFill>
                        </a:rPr>
                        <a:t>Emergency Operations</a:t>
                      </a:r>
                      <a:r>
                        <a:rPr lang="en-US" sz="1500" baseline="0" dirty="0">
                          <a:solidFill>
                            <a:schemeClr val="tx1"/>
                          </a:solidFill>
                        </a:rPr>
                        <a:t> Records</a:t>
                      </a:r>
                      <a:endParaRPr lang="en-US" sz="1500" dirty="0">
                        <a:solidFill>
                          <a:schemeClr val="tx1"/>
                        </a:solidFill>
                      </a:endParaRPr>
                    </a:p>
                  </a:txBody>
                  <a:tcPr marL="68580" marR="68580" marT="34290" marB="3429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rPr>
                        <a:t>Legal and Financial Records</a:t>
                      </a:r>
                    </a:p>
                  </a:txBody>
                  <a:tcPr marL="68580" marR="68580" marT="34290" marB="34290" anchor="ctr"/>
                </a:tc>
                <a:extLst>
                  <a:ext uri="{0D108BD9-81ED-4DB2-BD59-A6C34878D82A}">
                    <a16:rowId xmlns:a16="http://schemas.microsoft.com/office/drawing/2014/main" val="10000"/>
                  </a:ext>
                </a:extLst>
              </a:tr>
              <a:tr h="1753868">
                <a:tc>
                  <a:txBody>
                    <a:bodyPr/>
                    <a:lstStyle/>
                    <a:p>
                      <a:pPr marL="285750" indent="-285750">
                        <a:buFont typeface="Wingdings" panose="05000000000000000000" pitchFamily="2" charset="2"/>
                        <a:buChar char="§"/>
                      </a:pPr>
                      <a:r>
                        <a:rPr lang="en-US" sz="1500" dirty="0">
                          <a:solidFill>
                            <a:schemeClr val="tx1"/>
                          </a:solidFill>
                        </a:rPr>
                        <a:t>EOPs and directives</a:t>
                      </a:r>
                    </a:p>
                    <a:p>
                      <a:pPr marL="285750" indent="-285750">
                        <a:buFont typeface="Wingdings" panose="05000000000000000000" pitchFamily="2" charset="2"/>
                        <a:buChar char="§"/>
                      </a:pPr>
                      <a:r>
                        <a:rPr lang="en-US" sz="1500" dirty="0">
                          <a:solidFill>
                            <a:schemeClr val="tx1"/>
                          </a:solidFill>
                        </a:rPr>
                        <a:t>Orders</a:t>
                      </a:r>
                      <a:r>
                        <a:rPr lang="en-US" sz="1500" baseline="0" dirty="0">
                          <a:solidFill>
                            <a:schemeClr val="tx1"/>
                          </a:solidFill>
                        </a:rPr>
                        <a:t> of succession</a:t>
                      </a:r>
                    </a:p>
                    <a:p>
                      <a:pPr marL="285750" indent="-285750">
                        <a:buFont typeface="Wingdings" panose="05000000000000000000" pitchFamily="2" charset="2"/>
                        <a:buChar char="§"/>
                      </a:pPr>
                      <a:r>
                        <a:rPr lang="en-US" sz="1500" baseline="0" dirty="0">
                          <a:solidFill>
                            <a:schemeClr val="tx1"/>
                          </a:solidFill>
                        </a:rPr>
                        <a:t>Staff contact information</a:t>
                      </a:r>
                      <a:endParaRPr lang="en-US" sz="1500" dirty="0">
                        <a:solidFill>
                          <a:schemeClr val="tx1"/>
                        </a:solidFill>
                      </a:endParaRPr>
                    </a:p>
                    <a:p>
                      <a:pPr marL="285750" indent="-285750">
                        <a:buFont typeface="Wingdings" panose="05000000000000000000" pitchFamily="2" charset="2"/>
                        <a:buChar char="§"/>
                      </a:pPr>
                      <a:r>
                        <a:rPr lang="en-US" sz="1500" baseline="0" dirty="0">
                          <a:solidFill>
                            <a:schemeClr val="tx1"/>
                          </a:solidFill>
                        </a:rPr>
                        <a:t>Delegations of authority</a:t>
                      </a:r>
                    </a:p>
                    <a:p>
                      <a:pPr marL="285750" indent="-285750">
                        <a:buFont typeface="Wingdings" panose="05000000000000000000" pitchFamily="2" charset="2"/>
                        <a:buChar char="§"/>
                      </a:pPr>
                      <a:r>
                        <a:rPr lang="en-US" sz="1500" baseline="0" dirty="0">
                          <a:solidFill>
                            <a:schemeClr val="tx1"/>
                          </a:solidFill>
                        </a:rPr>
                        <a:t>References for those who perform essential  functions</a:t>
                      </a:r>
                    </a:p>
                  </a:txBody>
                  <a:tcPr marL="68580" marR="68580" marT="34290" marB="34290"/>
                </a:tc>
                <a:tc>
                  <a:txBody>
                    <a:bodyPr/>
                    <a:lstStyle/>
                    <a:p>
                      <a:pPr marL="285750" indent="-285750">
                        <a:buFont typeface="Wingdings" panose="05000000000000000000" pitchFamily="2" charset="2"/>
                        <a:buChar char="§"/>
                      </a:pPr>
                      <a:r>
                        <a:rPr lang="en-US" sz="1500" dirty="0">
                          <a:solidFill>
                            <a:schemeClr val="tx1"/>
                          </a:solidFill>
                        </a:rPr>
                        <a:t>Personnel records</a:t>
                      </a:r>
                    </a:p>
                    <a:p>
                      <a:pPr marL="285750" indent="-285750">
                        <a:buFont typeface="Wingdings" panose="05000000000000000000" pitchFamily="2" charset="2"/>
                        <a:buChar char="§"/>
                      </a:pPr>
                      <a:r>
                        <a:rPr lang="en-US" sz="1500" dirty="0">
                          <a:solidFill>
                            <a:schemeClr val="tx1"/>
                          </a:solidFill>
                        </a:rPr>
                        <a:t>Social Security records</a:t>
                      </a:r>
                    </a:p>
                    <a:p>
                      <a:pPr marL="285750" indent="-285750">
                        <a:buFont typeface="Wingdings" panose="05000000000000000000" pitchFamily="2" charset="2"/>
                        <a:buChar char="§"/>
                      </a:pPr>
                      <a:r>
                        <a:rPr lang="en-US" sz="1500" dirty="0">
                          <a:solidFill>
                            <a:schemeClr val="tx1"/>
                          </a:solidFill>
                        </a:rPr>
                        <a:t>Payroll records</a:t>
                      </a:r>
                    </a:p>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500" dirty="0">
                          <a:solidFill>
                            <a:schemeClr val="tx1"/>
                          </a:solidFill>
                        </a:rPr>
                        <a:t>Retirement records</a:t>
                      </a:r>
                    </a:p>
                    <a:p>
                      <a:pPr marL="285750" indent="-285750">
                        <a:buFont typeface="Wingdings" panose="05000000000000000000" pitchFamily="2" charset="2"/>
                        <a:buChar char="§"/>
                      </a:pPr>
                      <a:r>
                        <a:rPr lang="en-US" sz="1500" dirty="0">
                          <a:solidFill>
                            <a:schemeClr val="tx1"/>
                          </a:solidFill>
                        </a:rPr>
                        <a:t>Insurance records</a:t>
                      </a:r>
                    </a:p>
                    <a:p>
                      <a:pPr marL="285750" indent="-285750">
                        <a:buFont typeface="Wingdings" panose="05000000000000000000" pitchFamily="2" charset="2"/>
                        <a:buChar char="§"/>
                      </a:pPr>
                      <a:r>
                        <a:rPr lang="en-US" sz="1500" dirty="0">
                          <a:solidFill>
                            <a:schemeClr val="tx1"/>
                          </a:solidFill>
                        </a:rPr>
                        <a:t>Contract records</a:t>
                      </a:r>
                    </a:p>
                    <a:p>
                      <a:pPr marL="285750" indent="-285750">
                        <a:buFont typeface="Wingdings" panose="05000000000000000000" pitchFamily="2" charset="2"/>
                        <a:buChar char="§"/>
                      </a:pPr>
                      <a:r>
                        <a:rPr lang="en-US" sz="1500" dirty="0">
                          <a:solidFill>
                            <a:schemeClr val="tx1"/>
                          </a:solidFill>
                        </a:rPr>
                        <a:t>Student</a:t>
                      </a:r>
                      <a:r>
                        <a:rPr lang="en-US" sz="1500" baseline="0" dirty="0">
                          <a:solidFill>
                            <a:schemeClr val="tx1"/>
                          </a:solidFill>
                        </a:rPr>
                        <a:t> education records</a:t>
                      </a:r>
                      <a:endParaRPr lang="en-US" sz="1500" dirty="0">
                        <a:solidFill>
                          <a:schemeClr val="tx1"/>
                        </a:solidFill>
                      </a:endParaRPr>
                    </a:p>
                  </a:txBody>
                  <a:tcPr marL="68580" marR="68580" marT="34290" marB="34290"/>
                </a:tc>
                <a:extLst>
                  <a:ext uri="{0D108BD9-81ED-4DB2-BD59-A6C34878D82A}">
                    <a16:rowId xmlns:a16="http://schemas.microsoft.com/office/drawing/2014/main" val="10001"/>
                  </a:ext>
                </a:extLst>
              </a:tr>
            </a:tbl>
          </a:graphicData>
        </a:graphic>
      </p:graphicFrame>
      <p:pic>
        <p:nvPicPr>
          <p:cNvPr id="3" name="Picture 2" descr="A purple book with white text&#10;&#10;Description automatically generated">
            <a:extLst>
              <a:ext uri="{FF2B5EF4-FFF2-40B4-BE49-F238E27FC236}">
                <a16:creationId xmlns:a16="http://schemas.microsoft.com/office/drawing/2014/main" id="{569E946D-B9D3-3E6E-25A2-EF877FE3143C}"/>
              </a:ext>
            </a:extLst>
          </p:cNvPr>
          <p:cNvPicPr>
            <a:picLocks noChangeAspect="1"/>
          </p:cNvPicPr>
          <p:nvPr/>
        </p:nvPicPr>
        <p:blipFill>
          <a:blip r:embed="rId3"/>
          <a:stretch>
            <a:fillRect/>
          </a:stretch>
        </p:blipFill>
        <p:spPr>
          <a:xfrm>
            <a:off x="996974" y="-59920"/>
            <a:ext cx="1490472" cy="16319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8130">
                                            <p:txEl>
                                              <p:pRg st="0" end="0"/>
                                            </p:txEl>
                                          </p:spTgt>
                                        </p:tgtEl>
                                        <p:attrNameLst>
                                          <p:attrName>style.visibility</p:attrName>
                                        </p:attrNameLst>
                                      </p:cBhvr>
                                      <p:to>
                                        <p:strVal val="visible"/>
                                      </p:to>
                                    </p:set>
                                    <p:anim calcmode="lin" valueType="num">
                                      <p:cBhvr additive="base">
                                        <p:cTn id="11" dur="1000" fill="hold"/>
                                        <p:tgtEl>
                                          <p:spTgt spid="48130">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48130">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9"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529309" y="257370"/>
            <a:ext cx="6520070" cy="857250"/>
          </a:xfrm>
        </p:spPr>
        <p:txBody>
          <a:bodyPr/>
          <a:lstStyle/>
          <a:p>
            <a:r>
              <a:rPr lang="en-US" altLang="en-US" dirty="0">
                <a:solidFill>
                  <a:schemeClr val="tx1"/>
                </a:solidFill>
              </a:rPr>
              <a:t>Developing a COOP Annex</a:t>
            </a:r>
          </a:p>
        </p:txBody>
      </p:sp>
      <p:sp>
        <p:nvSpPr>
          <p:cNvPr id="49155" name="Content Placeholder 2"/>
          <p:cNvSpPr>
            <a:spLocks noGrp="1"/>
          </p:cNvSpPr>
          <p:nvPr>
            <p:ph idx="1"/>
          </p:nvPr>
        </p:nvSpPr>
        <p:spPr>
          <a:xfrm>
            <a:off x="2529309" y="1127884"/>
            <a:ext cx="7357872" cy="565382"/>
          </a:xfrm>
        </p:spPr>
        <p:txBody>
          <a:bodyPr/>
          <a:lstStyle/>
          <a:p>
            <a:pPr marL="0" indent="0">
              <a:buNone/>
            </a:pPr>
            <a:r>
              <a:rPr lang="en-US" altLang="en-US" b="1" dirty="0"/>
              <a:t>6. Create a plan for accessing vital records</a:t>
            </a:r>
            <a:endParaRPr lang="en-US" altLang="en-US" dirty="0"/>
          </a:p>
        </p:txBody>
      </p:sp>
      <p:sp>
        <p:nvSpPr>
          <p:cNvPr id="2" name="TextBox 1"/>
          <p:cNvSpPr txBox="1"/>
          <p:nvPr/>
        </p:nvSpPr>
        <p:spPr>
          <a:xfrm>
            <a:off x="1150341" y="1794388"/>
            <a:ext cx="7645790" cy="415498"/>
          </a:xfrm>
          <a:prstGeom prst="rect">
            <a:avLst/>
          </a:prstGeom>
          <a:solidFill>
            <a:schemeClr val="accent1"/>
          </a:solidFill>
          <a:ln>
            <a:solidFill>
              <a:schemeClr val="tx1"/>
            </a:solidFill>
          </a:ln>
        </p:spPr>
        <p:txBody>
          <a:bodyPr wrap="square" rtlCol="0">
            <a:spAutoFit/>
          </a:bodyPr>
          <a:lstStyle/>
          <a:p>
            <a:pPr algn="ctr"/>
            <a:r>
              <a:rPr lang="en-US" sz="2100" b="1" dirty="0">
                <a:solidFill>
                  <a:schemeClr val="bg1"/>
                </a:solidFill>
              </a:rPr>
              <a:t>Preventive Measures to Protect Key Documents</a:t>
            </a:r>
          </a:p>
        </p:txBody>
      </p:sp>
      <p:graphicFrame>
        <p:nvGraphicFramePr>
          <p:cNvPr id="4" name="Table 3" descr="Preventative Measures to Protect Key Documents&#10;Create duplicate hard copies.&#10;Encourage families and guardians to keep electronic copies of critical education documents.&#10;Use flash drives, external drives, CD-ROMs to save electronic files.&#10;Each night, back-up and store electronic records of the EOP on servers (local and off-site)&#10;Ensure records are available on-site and at a remote location.&#10;Make provisions for emergency procurement in vendor contracts.&#10;Use cloud computing.&#10;Conduct semi-annual tests to determine whether offsite information can be functional within 12-16 hours. &#10;"/>
          <p:cNvGraphicFramePr>
            <a:graphicFrameLocks noGrp="1"/>
          </p:cNvGraphicFramePr>
          <p:nvPr>
            <p:extLst>
              <p:ext uri="{D42A27DB-BD31-4B8C-83A1-F6EECF244321}">
                <p14:modId xmlns:p14="http://schemas.microsoft.com/office/powerpoint/2010/main" val="3331455580"/>
              </p:ext>
            </p:extLst>
          </p:nvPr>
        </p:nvGraphicFramePr>
        <p:xfrm>
          <a:off x="1150341" y="2209887"/>
          <a:ext cx="7645790" cy="2191421"/>
        </p:xfrm>
        <a:graphic>
          <a:graphicData uri="http://schemas.openxmlformats.org/drawingml/2006/table">
            <a:tbl>
              <a:tblPr firstRow="1" bandRow="1">
                <a:tableStyleId>{5C22544A-7EE6-4342-B048-85BDC9FD1C3A}</a:tableStyleId>
              </a:tblPr>
              <a:tblGrid>
                <a:gridCol w="3819224">
                  <a:extLst>
                    <a:ext uri="{9D8B030D-6E8A-4147-A177-3AD203B41FA5}">
                      <a16:colId xmlns:a16="http://schemas.microsoft.com/office/drawing/2014/main" val="20000"/>
                    </a:ext>
                  </a:extLst>
                </a:gridCol>
                <a:gridCol w="3826566">
                  <a:extLst>
                    <a:ext uri="{9D8B030D-6E8A-4147-A177-3AD203B41FA5}">
                      <a16:colId xmlns:a16="http://schemas.microsoft.com/office/drawing/2014/main" val="20001"/>
                    </a:ext>
                  </a:extLst>
                </a:gridCol>
              </a:tblGrid>
              <a:tr h="2191421">
                <a:tc>
                  <a:txBody>
                    <a:bodyPr/>
                    <a:lstStyle/>
                    <a:p>
                      <a:pPr marL="342900" indent="-342900">
                        <a:buFont typeface="Wingdings" panose="05000000000000000000" pitchFamily="2" charset="2"/>
                        <a:buChar char="§"/>
                      </a:pPr>
                      <a:r>
                        <a:rPr lang="en-US" sz="1500" b="0" dirty="0">
                          <a:solidFill>
                            <a:schemeClr val="tx1"/>
                          </a:solidFill>
                        </a:rPr>
                        <a:t>Use cloud computing for software use and information storage and retrieval.</a:t>
                      </a:r>
                    </a:p>
                    <a:p>
                      <a:pPr marL="342900" indent="-342900">
                        <a:buFont typeface="Wingdings" panose="05000000000000000000" pitchFamily="2" charset="2"/>
                        <a:buChar char="§"/>
                      </a:pPr>
                      <a:r>
                        <a:rPr lang="en-US" sz="1500" b="0" dirty="0">
                          <a:solidFill>
                            <a:schemeClr val="tx1"/>
                          </a:solidFill>
                        </a:rPr>
                        <a:t>Create duplicate hard copies of some records that may be needed immediately in the event that retrieval of cloud-stored documents is not possible.</a:t>
                      </a:r>
                    </a:p>
                    <a:p>
                      <a:pPr marL="342900" indent="-342900">
                        <a:buFont typeface="Wingdings" panose="05000000000000000000" pitchFamily="2" charset="2"/>
                        <a:buChar char="§"/>
                      </a:pPr>
                      <a:r>
                        <a:rPr lang="en-US" sz="1500" b="0" kern="1200" dirty="0">
                          <a:solidFill>
                            <a:schemeClr val="tx1"/>
                          </a:solidFill>
                          <a:effectLst/>
                          <a:latin typeface="+mn-lt"/>
                          <a:ea typeface="+mn-ea"/>
                          <a:cs typeface="+mn-cs"/>
                        </a:rPr>
                        <a:t>Require contractors—e.g., food services—to have a COOP for resumption of campus services.</a:t>
                      </a:r>
                      <a:endParaRPr lang="en-US" sz="1500" b="0" dirty="0">
                        <a:solidFill>
                          <a:schemeClr val="tx1"/>
                        </a:solidFill>
                      </a:endParaRPr>
                    </a:p>
                  </a:txBody>
                  <a:tcPr marL="68579" marR="68579" marT="34304" marB="343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1000"/>
                      </a:schemeClr>
                    </a:solidFill>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500" b="0" kern="1200" dirty="0">
                          <a:solidFill>
                            <a:schemeClr val="tx1"/>
                          </a:solidFill>
                          <a:effectLst/>
                          <a:latin typeface="+mn-lt"/>
                          <a:ea typeface="+mn-ea"/>
                          <a:cs typeface="+mn-cs"/>
                        </a:rPr>
                        <a:t>Ensure records are available on-site and at a remote location.</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500" b="0" kern="1200" dirty="0">
                          <a:solidFill>
                            <a:schemeClr val="tx1"/>
                          </a:solidFill>
                          <a:effectLst/>
                          <a:latin typeface="+mn-lt"/>
                          <a:ea typeface="+mn-ea"/>
                          <a:cs typeface="+mn-cs"/>
                        </a:rPr>
                        <a:t>Make provisions for priority emergency procurement and services in vendor contracts.</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500" b="0" kern="1200" dirty="0">
                          <a:solidFill>
                            <a:schemeClr val="tx1"/>
                          </a:solidFill>
                          <a:effectLst/>
                          <a:latin typeface="+mn-lt"/>
                          <a:ea typeface="+mn-ea"/>
                          <a:cs typeface="+mn-cs"/>
                        </a:rPr>
                        <a:t>Conduct semiannual tests to determine whether off-site information can be functional within 16 hours. </a:t>
                      </a:r>
                      <a:endParaRPr lang="en-US" sz="1500" b="0" dirty="0">
                        <a:solidFill>
                          <a:schemeClr val="tx1"/>
                        </a:solidFill>
                      </a:endParaRPr>
                    </a:p>
                  </a:txBody>
                  <a:tcPr marL="68579" marR="68579" marT="34304" marB="343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1000"/>
                      </a:schemeClr>
                    </a:solidFill>
                  </a:tcPr>
                </a:tc>
                <a:extLst>
                  <a:ext uri="{0D108BD9-81ED-4DB2-BD59-A6C34878D82A}">
                    <a16:rowId xmlns:a16="http://schemas.microsoft.com/office/drawing/2014/main" val="10000"/>
                  </a:ext>
                </a:extLst>
              </a:tr>
            </a:tbl>
          </a:graphicData>
        </a:graphic>
      </p:graphicFrame>
      <p:pic>
        <p:nvPicPr>
          <p:cNvPr id="3" name="Picture 2" descr="A purple book with white text&#10;&#10;Description automatically generated">
            <a:extLst>
              <a:ext uri="{FF2B5EF4-FFF2-40B4-BE49-F238E27FC236}">
                <a16:creationId xmlns:a16="http://schemas.microsoft.com/office/drawing/2014/main" id="{3D76ACA2-99DF-91F6-9996-1CDFBC886617}"/>
              </a:ext>
            </a:extLst>
          </p:cNvPr>
          <p:cNvPicPr>
            <a:picLocks noChangeAspect="1"/>
          </p:cNvPicPr>
          <p:nvPr/>
        </p:nvPicPr>
        <p:blipFill>
          <a:blip r:embed="rId3"/>
          <a:stretch>
            <a:fillRect/>
          </a:stretch>
        </p:blipFill>
        <p:spPr>
          <a:xfrm>
            <a:off x="1038837" y="-38989"/>
            <a:ext cx="1490472" cy="16319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9155">
                                            <p:txEl>
                                              <p:pRg st="0" end="0"/>
                                            </p:txEl>
                                          </p:spTgt>
                                        </p:tgtEl>
                                        <p:attrNameLst>
                                          <p:attrName>style.visibility</p:attrName>
                                        </p:attrNameLst>
                                      </p:cBhvr>
                                      <p:to>
                                        <p:strVal val="visible"/>
                                      </p:to>
                                    </p:set>
                                    <p:anim calcmode="lin" valueType="num">
                                      <p:cBhvr additive="base">
                                        <p:cTn id="11" dur="1000" fill="hold"/>
                                        <p:tgtEl>
                                          <p:spTgt spid="49155">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4915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9"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2000"/>
                                        <p:tgtEl>
                                          <p:spTgt spid="2"/>
                                        </p:tgtEl>
                                      </p:cBhvr>
                                    </p:animEffect>
                                  </p:childTnLst>
                                </p:cTn>
                              </p:par>
                            </p:childTnLst>
                          </p:cTn>
                        </p:par>
                        <p:par>
                          <p:cTn id="17" fill="hold">
                            <p:stCondLst>
                              <p:cond delay="4000"/>
                            </p:stCondLst>
                            <p:childTnLst>
                              <p:par>
                                <p:cTn id="18" presetID="9"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99492" y="394545"/>
            <a:ext cx="6510130" cy="822960"/>
          </a:xfrm>
        </p:spPr>
        <p:txBody>
          <a:bodyPr/>
          <a:lstStyle/>
          <a:p>
            <a:r>
              <a:rPr lang="en-US" altLang="en-US" dirty="0">
                <a:solidFill>
                  <a:schemeClr val="tx1"/>
                </a:solidFill>
              </a:rPr>
              <a:t>Developing a COOP Annex</a:t>
            </a:r>
          </a:p>
        </p:txBody>
      </p:sp>
      <p:sp>
        <p:nvSpPr>
          <p:cNvPr id="4" name="Content Placeholder 2"/>
          <p:cNvSpPr txBox="1">
            <a:spLocks/>
          </p:cNvSpPr>
          <p:nvPr/>
        </p:nvSpPr>
        <p:spPr bwMode="auto">
          <a:xfrm>
            <a:off x="1133061" y="1631929"/>
            <a:ext cx="7401339" cy="341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defRPr/>
            </a:pPr>
            <a:r>
              <a:rPr lang="en-US" altLang="en-US" sz="2400" b="1" dirty="0"/>
              <a:t>7. Establish a plan for human capital management</a:t>
            </a:r>
          </a:p>
          <a:p>
            <a:pPr lvl="1" eaLnBrk="1" hangingPunct="1">
              <a:buFont typeface="Wingdings" panose="05000000000000000000" pitchFamily="2" charset="2"/>
              <a:buChar char="§"/>
              <a:defRPr/>
            </a:pPr>
            <a:r>
              <a:rPr lang="en-US" altLang="en-US" sz="2100" dirty="0"/>
              <a:t>Address considerations when assigning staff members to essential functions (operations)</a:t>
            </a:r>
          </a:p>
          <a:p>
            <a:pPr lvl="1" eaLnBrk="1" hangingPunct="1">
              <a:buFont typeface="Wingdings" panose="05000000000000000000" pitchFamily="2" charset="2"/>
              <a:buChar char="§"/>
              <a:defRPr/>
            </a:pPr>
            <a:r>
              <a:rPr lang="en-US" altLang="en-US" sz="2100" dirty="0"/>
              <a:t>Set expectations about human capital during an emergency</a:t>
            </a:r>
          </a:p>
          <a:p>
            <a:pPr lvl="1" eaLnBrk="1" hangingPunct="1">
              <a:buFont typeface="Wingdings" panose="05000000000000000000" pitchFamily="2" charset="2"/>
              <a:buChar char="§"/>
              <a:defRPr/>
            </a:pPr>
            <a:r>
              <a:rPr lang="en-US" altLang="en-US" sz="2100" dirty="0"/>
              <a:t>Ensure staff members have advanced training regarding their assigned essential functions</a:t>
            </a:r>
          </a:p>
          <a:p>
            <a:pPr eaLnBrk="1" hangingPunct="1">
              <a:defRPr/>
            </a:pPr>
            <a:endParaRPr lang="en-US" altLang="en-US" sz="2400" dirty="0"/>
          </a:p>
        </p:txBody>
      </p:sp>
      <p:pic>
        <p:nvPicPr>
          <p:cNvPr id="2" name="Picture 1" descr="A purple book with white text&#10;&#10;Description automatically generated">
            <a:extLst>
              <a:ext uri="{FF2B5EF4-FFF2-40B4-BE49-F238E27FC236}">
                <a16:creationId xmlns:a16="http://schemas.microsoft.com/office/drawing/2014/main" id="{C7054AB5-0F21-B64F-1136-B527352A0660}"/>
              </a:ext>
            </a:extLst>
          </p:cNvPr>
          <p:cNvPicPr>
            <a:picLocks noChangeAspect="1"/>
          </p:cNvPicPr>
          <p:nvPr/>
        </p:nvPicPr>
        <p:blipFill>
          <a:blip r:embed="rId3"/>
          <a:stretch>
            <a:fillRect/>
          </a:stretch>
        </p:blipFill>
        <p:spPr>
          <a:xfrm>
            <a:off x="1009020" y="-9939"/>
            <a:ext cx="1490472" cy="16319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ssolve">
                                      <p:cBhvr>
                                        <p:cTn id="11" dur="20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dissolve">
                                      <p:cBhvr>
                                        <p:cTn id="16" dur="2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dissolve">
                                      <p:cBhvr>
                                        <p:cTn id="21" dur="20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dissolve">
                                      <p:cBhvr>
                                        <p:cTn id="26"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p:nvPr>
        </p:nvSpPr>
        <p:spPr>
          <a:xfrm>
            <a:off x="2335697" y="64245"/>
            <a:ext cx="6808303" cy="857250"/>
          </a:xfrm>
        </p:spPr>
        <p:txBody>
          <a:bodyPr/>
          <a:lstStyle/>
          <a:p>
            <a:pPr eaLnBrk="1" hangingPunct="1"/>
            <a:r>
              <a:rPr lang="en-US" altLang="en-US" dirty="0">
                <a:solidFill>
                  <a:schemeClr val="tx1"/>
                </a:solidFill>
              </a:rPr>
              <a:t>Developing a COOP Annex </a:t>
            </a:r>
          </a:p>
        </p:txBody>
      </p:sp>
      <p:sp>
        <p:nvSpPr>
          <p:cNvPr id="48130" name="Content Placeholder 2"/>
          <p:cNvSpPr>
            <a:spLocks noGrp="1"/>
          </p:cNvSpPr>
          <p:nvPr>
            <p:ph idx="1"/>
          </p:nvPr>
        </p:nvSpPr>
        <p:spPr>
          <a:xfrm>
            <a:off x="2403822" y="889050"/>
            <a:ext cx="6508624" cy="917624"/>
          </a:xfrm>
        </p:spPr>
        <p:txBody>
          <a:bodyPr/>
          <a:lstStyle/>
          <a:p>
            <a:pPr marL="0" indent="0" eaLnBrk="1" hangingPunct="1">
              <a:buNone/>
              <a:defRPr/>
            </a:pPr>
            <a:r>
              <a:rPr lang="en-US" altLang="en-US" sz="2175" b="1" dirty="0"/>
              <a:t>7. Establish a plan for human capital management </a:t>
            </a:r>
            <a:r>
              <a:rPr lang="en-US" altLang="en-US" sz="2175" b="1" i="1" dirty="0"/>
              <a:t>(cont.)</a:t>
            </a:r>
          </a:p>
          <a:p>
            <a:pPr lvl="1" eaLnBrk="1" hangingPunct="1">
              <a:buFont typeface="Arial" pitchFamily="34" charset="0"/>
              <a:buNone/>
              <a:defRPr/>
            </a:pPr>
            <a:endParaRPr lang="en-US" altLang="en-US" dirty="0"/>
          </a:p>
          <a:p>
            <a:pPr eaLnBrk="1" hangingPunct="1">
              <a:defRPr/>
            </a:pPr>
            <a:endParaRPr lang="en-US" altLang="en-US" dirty="0"/>
          </a:p>
        </p:txBody>
      </p:sp>
      <p:graphicFrame>
        <p:nvGraphicFramePr>
          <p:cNvPr id="4" name="Diagram 3" descr="Considerations when assigning staff to essential operations&#10;Does the individual display talent, energy, knowledge, and enthusiasm in his/her work?&#10;Is the individual the most qualified to perform the essential function effectively? Does the individual have the skills and ability to carry out the work?&#10;Will reassignment of an individual from nonessential to essential during an emergency impact any collective bargaining agreements?&#10;"/>
          <p:cNvGraphicFramePr/>
          <p:nvPr>
            <p:extLst>
              <p:ext uri="{D42A27DB-BD31-4B8C-83A1-F6EECF244321}">
                <p14:modId xmlns:p14="http://schemas.microsoft.com/office/powerpoint/2010/main" val="3842124680"/>
              </p:ext>
            </p:extLst>
          </p:nvPr>
        </p:nvGraphicFramePr>
        <p:xfrm>
          <a:off x="1144449" y="1558698"/>
          <a:ext cx="7842314" cy="292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purple book with white text&#10;&#10;Description automatically generated">
            <a:extLst>
              <a:ext uri="{FF2B5EF4-FFF2-40B4-BE49-F238E27FC236}">
                <a16:creationId xmlns:a16="http://schemas.microsoft.com/office/drawing/2014/main" id="{EEFF1A17-B88F-57A7-700A-BBC724271B07}"/>
              </a:ext>
            </a:extLst>
          </p:cNvPr>
          <p:cNvPicPr>
            <a:picLocks noChangeAspect="1"/>
          </p:cNvPicPr>
          <p:nvPr/>
        </p:nvPicPr>
        <p:blipFill>
          <a:blip r:embed="rId8"/>
          <a:stretch>
            <a:fillRect/>
          </a:stretch>
        </p:blipFill>
        <p:spPr>
          <a:xfrm>
            <a:off x="954356" y="96689"/>
            <a:ext cx="1490472" cy="16319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8130">
                                            <p:txEl>
                                              <p:pRg st="0" end="0"/>
                                            </p:txEl>
                                          </p:spTgt>
                                        </p:tgtEl>
                                        <p:attrNameLst>
                                          <p:attrName>style.visibility</p:attrName>
                                        </p:attrNameLst>
                                      </p:cBhvr>
                                      <p:to>
                                        <p:strVal val="visible"/>
                                      </p:to>
                                    </p:set>
                                    <p:anim calcmode="lin" valueType="num">
                                      <p:cBhvr additive="base">
                                        <p:cTn id="11" dur="1000" fill="hold"/>
                                        <p:tgtEl>
                                          <p:spTgt spid="48130">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48130">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9" presetClass="entr" presetSubtype="0" fill="hold" grpId="0" nodeType="afterEffect">
                                  <p:stCondLst>
                                    <p:cond delay="0"/>
                                  </p:stCondLst>
                                  <p:childTnLst>
                                    <p:set>
                                      <p:cBhvr>
                                        <p:cTn id="15" dur="1" fill="hold">
                                          <p:stCondLst>
                                            <p:cond delay="0"/>
                                          </p:stCondLst>
                                        </p:cTn>
                                        <p:tgtEl>
                                          <p:spTgt spid="4">
                                            <p:graphicEl>
                                              <a:dgm id="{A06F238C-944F-4198-8DD5-45671D40752E}"/>
                                            </p:graphicEl>
                                          </p:spTgt>
                                        </p:tgtEl>
                                        <p:attrNameLst>
                                          <p:attrName>style.visibility</p:attrName>
                                        </p:attrNameLst>
                                      </p:cBhvr>
                                      <p:to>
                                        <p:strVal val="visible"/>
                                      </p:to>
                                    </p:set>
                                    <p:animEffect transition="in" filter="dissolve">
                                      <p:cBhvr>
                                        <p:cTn id="16" dur="2000"/>
                                        <p:tgtEl>
                                          <p:spTgt spid="4">
                                            <p:graphicEl>
                                              <a:dgm id="{A06F238C-944F-4198-8DD5-45671D40752E}"/>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
                                            <p:graphicEl>
                                              <a:dgm id="{4C10E4A5-54E8-404E-9FA2-0EAF1FCF1713}"/>
                                            </p:graphicEl>
                                          </p:spTgt>
                                        </p:tgtEl>
                                        <p:attrNameLst>
                                          <p:attrName>style.visibility</p:attrName>
                                        </p:attrNameLst>
                                      </p:cBhvr>
                                      <p:to>
                                        <p:strVal val="visible"/>
                                      </p:to>
                                    </p:set>
                                    <p:animEffect transition="in" filter="dissolve">
                                      <p:cBhvr>
                                        <p:cTn id="21" dur="2000"/>
                                        <p:tgtEl>
                                          <p:spTgt spid="4">
                                            <p:graphicEl>
                                              <a:dgm id="{4C10E4A5-54E8-404E-9FA2-0EAF1FCF1713}"/>
                                            </p:graphic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
                                            <p:graphicEl>
                                              <a:dgm id="{E12731A9-ADF9-402D-B5C9-25990C28CEA9}"/>
                                            </p:graphicEl>
                                          </p:spTgt>
                                        </p:tgtEl>
                                        <p:attrNameLst>
                                          <p:attrName>style.visibility</p:attrName>
                                        </p:attrNameLst>
                                      </p:cBhvr>
                                      <p:to>
                                        <p:strVal val="visible"/>
                                      </p:to>
                                    </p:set>
                                    <p:animEffect transition="in" filter="dissolve">
                                      <p:cBhvr>
                                        <p:cTn id="24" dur="2000"/>
                                        <p:tgtEl>
                                          <p:spTgt spid="4">
                                            <p:graphicEl>
                                              <a:dgm id="{E12731A9-ADF9-402D-B5C9-25990C28CEA9}"/>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
                                            <p:graphicEl>
                                              <a:dgm id="{E34FCC3C-C8B9-482A-A59A-39EFB3F6E5CA}"/>
                                            </p:graphicEl>
                                          </p:spTgt>
                                        </p:tgtEl>
                                        <p:attrNameLst>
                                          <p:attrName>style.visibility</p:attrName>
                                        </p:attrNameLst>
                                      </p:cBhvr>
                                      <p:to>
                                        <p:strVal val="visible"/>
                                      </p:to>
                                    </p:set>
                                    <p:animEffect transition="in" filter="dissolve">
                                      <p:cBhvr>
                                        <p:cTn id="29" dur="2000"/>
                                        <p:tgtEl>
                                          <p:spTgt spid="4">
                                            <p:graphicEl>
                                              <a:dgm id="{E34FCC3C-C8B9-482A-A59A-39EFB3F6E5CA}"/>
                                            </p:graphic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4">
                                            <p:graphicEl>
                                              <a:dgm id="{A051C9A0-50A9-4D2F-985F-4E417B9CAD09}"/>
                                            </p:graphicEl>
                                          </p:spTgt>
                                        </p:tgtEl>
                                        <p:attrNameLst>
                                          <p:attrName>style.visibility</p:attrName>
                                        </p:attrNameLst>
                                      </p:cBhvr>
                                      <p:to>
                                        <p:strVal val="visible"/>
                                      </p:to>
                                    </p:set>
                                    <p:animEffect transition="in" filter="dissolve">
                                      <p:cBhvr>
                                        <p:cTn id="32" dur="2000"/>
                                        <p:tgtEl>
                                          <p:spTgt spid="4">
                                            <p:graphicEl>
                                              <a:dgm id="{A051C9A0-50A9-4D2F-985F-4E417B9CAD0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graphicEl>
                                              <a:dgm id="{02B40EF9-2DFF-448B-A1F5-231FEBC09DDA}"/>
                                            </p:graphicEl>
                                          </p:spTgt>
                                        </p:tgtEl>
                                        <p:attrNameLst>
                                          <p:attrName>style.visibility</p:attrName>
                                        </p:attrNameLst>
                                      </p:cBhvr>
                                      <p:to>
                                        <p:strVal val="visible"/>
                                      </p:to>
                                    </p:set>
                                    <p:animEffect transition="in" filter="dissolve">
                                      <p:cBhvr>
                                        <p:cTn id="37" dur="2000"/>
                                        <p:tgtEl>
                                          <p:spTgt spid="4">
                                            <p:graphicEl>
                                              <a:dgm id="{02B40EF9-2DFF-448B-A1F5-231FEBC09DDA}"/>
                                            </p:graphic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
                                            <p:graphicEl>
                                              <a:dgm id="{12ED51D5-9D03-42BE-915D-2CBE9C68E187}"/>
                                            </p:graphicEl>
                                          </p:spTgt>
                                        </p:tgtEl>
                                        <p:attrNameLst>
                                          <p:attrName>style.visibility</p:attrName>
                                        </p:attrNameLst>
                                      </p:cBhvr>
                                      <p:to>
                                        <p:strVal val="visible"/>
                                      </p:to>
                                    </p:set>
                                    <p:animEffect transition="in" filter="dissolve">
                                      <p:cBhvr>
                                        <p:cTn id="40" dur="2000"/>
                                        <p:tgtEl>
                                          <p:spTgt spid="4">
                                            <p:graphicEl>
                                              <a:dgm id="{12ED51D5-9D03-42BE-915D-2CBE9C68E18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Graphic spid="4"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315818" y="228600"/>
            <a:ext cx="6828182" cy="877824"/>
          </a:xfrm>
        </p:spPr>
        <p:txBody>
          <a:bodyPr/>
          <a:lstStyle/>
          <a:p>
            <a:pPr eaLnBrk="1" hangingPunct="1"/>
            <a:r>
              <a:rPr lang="en-US" altLang="en-US" dirty="0">
                <a:solidFill>
                  <a:schemeClr val="tx1"/>
                </a:solidFill>
              </a:rPr>
              <a:t>Developing a COOP Annex</a:t>
            </a:r>
          </a:p>
        </p:txBody>
      </p:sp>
      <p:sp>
        <p:nvSpPr>
          <p:cNvPr id="3" name="Content Placeholder 2"/>
          <p:cNvSpPr>
            <a:spLocks noGrp="1"/>
          </p:cNvSpPr>
          <p:nvPr>
            <p:ph idx="1"/>
          </p:nvPr>
        </p:nvSpPr>
        <p:spPr>
          <a:xfrm>
            <a:off x="1133856" y="1767902"/>
            <a:ext cx="7654544" cy="3487340"/>
          </a:xfrm>
        </p:spPr>
        <p:txBody>
          <a:bodyPr rtlCol="0">
            <a:normAutofit/>
          </a:bodyPr>
          <a:lstStyle/>
          <a:p>
            <a:pPr marL="0" indent="0" eaLnBrk="1" fontAlgn="auto" hangingPunct="1">
              <a:lnSpc>
                <a:spcPct val="90000"/>
              </a:lnSpc>
              <a:spcAft>
                <a:spcPts val="0"/>
              </a:spcAft>
              <a:buNone/>
              <a:defRPr/>
            </a:pPr>
            <a:r>
              <a:rPr lang="en-US" altLang="en-US" sz="2550" b="1" dirty="0"/>
              <a:t>7. Establish a plan </a:t>
            </a:r>
            <a:r>
              <a:rPr lang="en-US" sz="2550" b="1" dirty="0"/>
              <a:t>for human capital management </a:t>
            </a:r>
            <a:r>
              <a:rPr lang="en-US" sz="2550" b="1" i="1" dirty="0"/>
              <a:t>(cont.)</a:t>
            </a:r>
          </a:p>
          <a:p>
            <a:pPr lvl="1" eaLnBrk="1" fontAlgn="auto" hangingPunct="1">
              <a:lnSpc>
                <a:spcPct val="90000"/>
              </a:lnSpc>
              <a:spcBef>
                <a:spcPts val="0"/>
              </a:spcBef>
              <a:spcAft>
                <a:spcPts val="1200"/>
              </a:spcAft>
              <a:buFont typeface="Wingdings" panose="05000000000000000000" pitchFamily="2" charset="2"/>
              <a:buChar char="§"/>
              <a:defRPr/>
            </a:pPr>
            <a:r>
              <a:rPr lang="en-US" sz="2400" dirty="0"/>
              <a:t>Set expectations about human capital during</a:t>
            </a:r>
            <a:br>
              <a:rPr lang="en-US" sz="2400" dirty="0"/>
            </a:br>
            <a:r>
              <a:rPr lang="en-US" sz="2400" dirty="0"/>
              <a:t>an emergency:</a:t>
            </a:r>
          </a:p>
          <a:p>
            <a:pPr marL="981075" lvl="2" indent="-295275" eaLnBrk="1" fontAlgn="auto" hangingPunct="1">
              <a:lnSpc>
                <a:spcPct val="90000"/>
              </a:lnSpc>
              <a:spcBef>
                <a:spcPts val="0"/>
              </a:spcBef>
              <a:spcAft>
                <a:spcPts val="0"/>
              </a:spcAft>
              <a:buFont typeface="Courier New" panose="02070309020205020404" pitchFamily="49" charset="0"/>
              <a:buChar char="o"/>
              <a:defRPr/>
            </a:pPr>
            <a:r>
              <a:rPr lang="en-US" sz="2100" dirty="0"/>
              <a:t>Staff members should be clear about what they are expected to do in an emergency.</a:t>
            </a:r>
          </a:p>
          <a:p>
            <a:pPr marL="981075" lvl="2" indent="-295275" eaLnBrk="1" fontAlgn="auto" hangingPunct="1">
              <a:lnSpc>
                <a:spcPct val="90000"/>
              </a:lnSpc>
              <a:spcBef>
                <a:spcPts val="0"/>
              </a:spcBef>
              <a:spcAft>
                <a:spcPts val="0"/>
              </a:spcAft>
              <a:buFont typeface="Courier New" panose="02070309020205020404" pitchFamily="49" charset="0"/>
              <a:buChar char="o"/>
              <a:defRPr/>
            </a:pPr>
            <a:r>
              <a:rPr lang="en-US" sz="2100" dirty="0"/>
              <a:t>Students and families should be clear about continuity of instruction.</a:t>
            </a:r>
          </a:p>
          <a:p>
            <a:pPr marL="0" indent="0" eaLnBrk="1" fontAlgn="auto" hangingPunct="1">
              <a:lnSpc>
                <a:spcPct val="90000"/>
              </a:lnSpc>
              <a:spcAft>
                <a:spcPts val="0"/>
              </a:spcAft>
              <a:buNone/>
              <a:defRPr/>
            </a:pPr>
            <a:endParaRPr lang="en-US" dirty="0"/>
          </a:p>
        </p:txBody>
      </p:sp>
      <p:pic>
        <p:nvPicPr>
          <p:cNvPr id="2" name="Picture 1" descr="A purple book with white text&#10;&#10;Description automatically generated">
            <a:extLst>
              <a:ext uri="{FF2B5EF4-FFF2-40B4-BE49-F238E27FC236}">
                <a16:creationId xmlns:a16="http://schemas.microsoft.com/office/drawing/2014/main" id="{4AFB036D-B812-B570-266A-0797F5281158}"/>
              </a:ext>
            </a:extLst>
          </p:cNvPr>
          <p:cNvPicPr>
            <a:picLocks noChangeAspect="1"/>
          </p:cNvPicPr>
          <p:nvPr/>
        </p:nvPicPr>
        <p:blipFill>
          <a:blip r:embed="rId3"/>
          <a:stretch>
            <a:fillRect/>
          </a:stretch>
        </p:blipFill>
        <p:spPr>
          <a:xfrm>
            <a:off x="959324" y="0"/>
            <a:ext cx="1490472" cy="16319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2" presetClass="entr" presetSubtype="4" accel="5000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accel="5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accel="5000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604052" y="268357"/>
            <a:ext cx="6450496" cy="857250"/>
          </a:xfrm>
        </p:spPr>
        <p:txBody>
          <a:bodyPr/>
          <a:lstStyle/>
          <a:p>
            <a:pPr eaLnBrk="1" hangingPunct="1"/>
            <a:r>
              <a:rPr lang="en-US" altLang="en-US" dirty="0">
                <a:solidFill>
                  <a:schemeClr val="tx1"/>
                </a:solidFill>
              </a:rPr>
              <a:t>Developing a COOP Annex</a:t>
            </a:r>
          </a:p>
        </p:txBody>
      </p:sp>
      <p:sp>
        <p:nvSpPr>
          <p:cNvPr id="50179" name="Content Placeholder 2"/>
          <p:cNvSpPr>
            <a:spLocks noGrp="1"/>
          </p:cNvSpPr>
          <p:nvPr>
            <p:ph idx="1"/>
          </p:nvPr>
        </p:nvSpPr>
        <p:spPr>
          <a:xfrm>
            <a:off x="1120820" y="1631929"/>
            <a:ext cx="7933728" cy="3394472"/>
          </a:xfrm>
        </p:spPr>
        <p:txBody>
          <a:bodyPr/>
          <a:lstStyle/>
          <a:p>
            <a:pPr marL="0" indent="0" eaLnBrk="1" hangingPunct="1">
              <a:buNone/>
              <a:defRPr/>
            </a:pPr>
            <a:r>
              <a:rPr lang="en-US" altLang="en-US" b="1" dirty="0"/>
              <a:t>7. Establish a plan for human capital management </a:t>
            </a:r>
            <a:r>
              <a:rPr lang="en-US" altLang="en-US" b="1" i="1" dirty="0"/>
              <a:t>(cont.)</a:t>
            </a:r>
          </a:p>
          <a:p>
            <a:pPr lvl="1" eaLnBrk="1" hangingPunct="1">
              <a:buFont typeface="Wingdings" panose="05000000000000000000" pitchFamily="2" charset="2"/>
              <a:buChar char="§"/>
              <a:defRPr/>
            </a:pPr>
            <a:r>
              <a:rPr lang="en-US" altLang="en-US" sz="1800" dirty="0"/>
              <a:t>Ensure staff members have advanced training regarding their assigned essential functions</a:t>
            </a:r>
          </a:p>
          <a:p>
            <a:pPr marL="898922" lvl="2" indent="-213122" eaLnBrk="1" hangingPunct="1">
              <a:buFont typeface="Courier New" panose="02070309020205020404" pitchFamily="49" charset="0"/>
              <a:buChar char="o"/>
              <a:defRPr/>
            </a:pPr>
            <a:r>
              <a:rPr lang="en-US" altLang="en-US" dirty="0"/>
              <a:t>Train staff members with “essential function” responsibilities in advance. </a:t>
            </a:r>
          </a:p>
          <a:p>
            <a:pPr marL="898922" lvl="2" indent="-213122" eaLnBrk="1" hangingPunct="1">
              <a:buFont typeface="Courier New" panose="02070309020205020404" pitchFamily="49" charset="0"/>
              <a:buChar char="o"/>
              <a:defRPr/>
            </a:pPr>
            <a:r>
              <a:rPr lang="en-US" altLang="en-US" dirty="0"/>
              <a:t>After activating a COOP Annex, keep all staff members informed about expectations for work</a:t>
            </a:r>
          </a:p>
          <a:p>
            <a:pPr marL="898922" lvl="2" indent="-213122" eaLnBrk="1" hangingPunct="1">
              <a:buFont typeface="Courier New" panose="02070309020205020404" pitchFamily="49" charset="0"/>
              <a:buChar char="o"/>
              <a:defRPr/>
            </a:pPr>
            <a:r>
              <a:rPr lang="en-US" altLang="en-US" dirty="0"/>
              <a:t>Leadership must account for all staff members. </a:t>
            </a:r>
          </a:p>
          <a:p>
            <a:pPr marL="898922" lvl="2" indent="-213122" eaLnBrk="1" hangingPunct="1">
              <a:buFont typeface="Courier New" panose="02070309020205020404" pitchFamily="49" charset="0"/>
              <a:buChar char="o"/>
              <a:defRPr/>
            </a:pPr>
            <a:r>
              <a:rPr lang="en-US" altLang="en-US" dirty="0"/>
              <a:t>Convey clear expectations of employees before and during an incident.</a:t>
            </a:r>
          </a:p>
          <a:p>
            <a:pPr lvl="1" eaLnBrk="1" hangingPunct="1">
              <a:buFont typeface="Arial" pitchFamily="34" charset="0"/>
              <a:buNone/>
              <a:defRPr/>
            </a:pPr>
            <a:endParaRPr lang="en-US" altLang="en-US" sz="2400" b="1" dirty="0"/>
          </a:p>
          <a:p>
            <a:pPr eaLnBrk="1" hangingPunct="1">
              <a:defRPr/>
            </a:pPr>
            <a:endParaRPr lang="en-US" altLang="en-US" dirty="0"/>
          </a:p>
        </p:txBody>
      </p:sp>
      <p:pic>
        <p:nvPicPr>
          <p:cNvPr id="2" name="Picture 1" descr="A purple book with white text&#10;&#10;Description automatically generated">
            <a:extLst>
              <a:ext uri="{FF2B5EF4-FFF2-40B4-BE49-F238E27FC236}">
                <a16:creationId xmlns:a16="http://schemas.microsoft.com/office/drawing/2014/main" id="{1AAA6377-582F-B4EC-D7A7-4C82B068EFF1}"/>
              </a:ext>
            </a:extLst>
          </p:cNvPr>
          <p:cNvPicPr>
            <a:picLocks noChangeAspect="1"/>
          </p:cNvPicPr>
          <p:nvPr/>
        </p:nvPicPr>
        <p:blipFill>
          <a:blip r:embed="rId3"/>
          <a:stretch>
            <a:fillRect/>
          </a:stretch>
        </p:blipFill>
        <p:spPr>
          <a:xfrm>
            <a:off x="959324" y="0"/>
            <a:ext cx="1490472" cy="16319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0179">
                                            <p:txEl>
                                              <p:pRg st="0" end="0"/>
                                            </p:txEl>
                                          </p:spTgt>
                                        </p:tgtEl>
                                        <p:attrNameLst>
                                          <p:attrName>style.visibility</p:attrName>
                                        </p:attrNameLst>
                                      </p:cBhvr>
                                      <p:to>
                                        <p:strVal val="visible"/>
                                      </p:to>
                                    </p:set>
                                    <p:anim calcmode="lin" valueType="num">
                                      <p:cBhvr additive="base">
                                        <p:cTn id="12" dur="2000" fill="hold"/>
                                        <p:tgtEl>
                                          <p:spTgt spid="50179">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50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0179">
                                            <p:txEl>
                                              <p:pRg st="1" end="1"/>
                                            </p:txEl>
                                          </p:spTgt>
                                        </p:tgtEl>
                                        <p:attrNameLst>
                                          <p:attrName>style.visibility</p:attrName>
                                        </p:attrNameLst>
                                      </p:cBhvr>
                                      <p:to>
                                        <p:strVal val="visible"/>
                                      </p:to>
                                    </p:set>
                                    <p:anim calcmode="lin" valueType="num">
                                      <p:cBhvr additive="base">
                                        <p:cTn id="18" dur="2000" fill="hold"/>
                                        <p:tgtEl>
                                          <p:spTgt spid="50179">
                                            <p:txEl>
                                              <p:pRg st="1" end="1"/>
                                            </p:txEl>
                                          </p:spTgt>
                                        </p:tgtEl>
                                        <p:attrNameLst>
                                          <p:attrName>ppt_x</p:attrName>
                                        </p:attrNameLst>
                                      </p:cBhvr>
                                      <p:tavLst>
                                        <p:tav tm="0">
                                          <p:val>
                                            <p:strVal val="1+#ppt_w/2"/>
                                          </p:val>
                                        </p:tav>
                                        <p:tav tm="100000">
                                          <p:val>
                                            <p:strVal val="#ppt_x"/>
                                          </p:val>
                                        </p:tav>
                                      </p:tavLst>
                                    </p:anim>
                                    <p:anim calcmode="lin" valueType="num">
                                      <p:cBhvr additive="base">
                                        <p:cTn id="19" dur="2000" fill="hold"/>
                                        <p:tgtEl>
                                          <p:spTgt spid="50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50179">
                                            <p:txEl>
                                              <p:pRg st="2" end="2"/>
                                            </p:txEl>
                                          </p:spTgt>
                                        </p:tgtEl>
                                        <p:attrNameLst>
                                          <p:attrName>style.visibility</p:attrName>
                                        </p:attrNameLst>
                                      </p:cBhvr>
                                      <p:to>
                                        <p:strVal val="visible"/>
                                      </p:to>
                                    </p:set>
                                    <p:anim calcmode="lin" valueType="num">
                                      <p:cBhvr additive="base">
                                        <p:cTn id="24" dur="2000" fill="hold"/>
                                        <p:tgtEl>
                                          <p:spTgt spid="50179">
                                            <p:txEl>
                                              <p:pRg st="2" end="2"/>
                                            </p:txEl>
                                          </p:spTgt>
                                        </p:tgtEl>
                                        <p:attrNameLst>
                                          <p:attrName>ppt_x</p:attrName>
                                        </p:attrNameLst>
                                      </p:cBhvr>
                                      <p:tavLst>
                                        <p:tav tm="0">
                                          <p:val>
                                            <p:strVal val="1+#ppt_w/2"/>
                                          </p:val>
                                        </p:tav>
                                        <p:tav tm="100000">
                                          <p:val>
                                            <p:strVal val="#ppt_x"/>
                                          </p:val>
                                        </p:tav>
                                      </p:tavLst>
                                    </p:anim>
                                    <p:anim calcmode="lin" valueType="num">
                                      <p:cBhvr additive="base">
                                        <p:cTn id="25" dur="2000" fill="hold"/>
                                        <p:tgtEl>
                                          <p:spTgt spid="501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50179">
                                            <p:txEl>
                                              <p:pRg st="3" end="3"/>
                                            </p:txEl>
                                          </p:spTgt>
                                        </p:tgtEl>
                                        <p:attrNameLst>
                                          <p:attrName>style.visibility</p:attrName>
                                        </p:attrNameLst>
                                      </p:cBhvr>
                                      <p:to>
                                        <p:strVal val="visible"/>
                                      </p:to>
                                    </p:set>
                                    <p:anim calcmode="lin" valueType="num">
                                      <p:cBhvr additive="base">
                                        <p:cTn id="30" dur="2000" fill="hold"/>
                                        <p:tgtEl>
                                          <p:spTgt spid="50179">
                                            <p:txEl>
                                              <p:pRg st="3" end="3"/>
                                            </p:txEl>
                                          </p:spTgt>
                                        </p:tgtEl>
                                        <p:attrNameLst>
                                          <p:attrName>ppt_x</p:attrName>
                                        </p:attrNameLst>
                                      </p:cBhvr>
                                      <p:tavLst>
                                        <p:tav tm="0">
                                          <p:val>
                                            <p:strVal val="1+#ppt_w/2"/>
                                          </p:val>
                                        </p:tav>
                                        <p:tav tm="100000">
                                          <p:val>
                                            <p:strVal val="#ppt_x"/>
                                          </p:val>
                                        </p:tav>
                                      </p:tavLst>
                                    </p:anim>
                                    <p:anim calcmode="lin" valueType="num">
                                      <p:cBhvr additive="base">
                                        <p:cTn id="31" dur="2000" fill="hold"/>
                                        <p:tgtEl>
                                          <p:spTgt spid="501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50179">
                                            <p:txEl>
                                              <p:pRg st="4" end="4"/>
                                            </p:txEl>
                                          </p:spTgt>
                                        </p:tgtEl>
                                        <p:attrNameLst>
                                          <p:attrName>style.visibility</p:attrName>
                                        </p:attrNameLst>
                                      </p:cBhvr>
                                      <p:to>
                                        <p:strVal val="visible"/>
                                      </p:to>
                                    </p:set>
                                    <p:anim calcmode="lin" valueType="num">
                                      <p:cBhvr additive="base">
                                        <p:cTn id="36" dur="2000" fill="hold"/>
                                        <p:tgtEl>
                                          <p:spTgt spid="50179">
                                            <p:txEl>
                                              <p:pRg st="4" end="4"/>
                                            </p:txEl>
                                          </p:spTgt>
                                        </p:tgtEl>
                                        <p:attrNameLst>
                                          <p:attrName>ppt_x</p:attrName>
                                        </p:attrNameLst>
                                      </p:cBhvr>
                                      <p:tavLst>
                                        <p:tav tm="0">
                                          <p:val>
                                            <p:strVal val="1+#ppt_w/2"/>
                                          </p:val>
                                        </p:tav>
                                        <p:tav tm="100000">
                                          <p:val>
                                            <p:strVal val="#ppt_x"/>
                                          </p:val>
                                        </p:tav>
                                      </p:tavLst>
                                    </p:anim>
                                    <p:anim calcmode="lin" valueType="num">
                                      <p:cBhvr additive="base">
                                        <p:cTn id="37" dur="2000" fill="hold"/>
                                        <p:tgtEl>
                                          <p:spTgt spid="501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50179">
                                            <p:txEl>
                                              <p:pRg st="5" end="5"/>
                                            </p:txEl>
                                          </p:spTgt>
                                        </p:tgtEl>
                                        <p:attrNameLst>
                                          <p:attrName>style.visibility</p:attrName>
                                        </p:attrNameLst>
                                      </p:cBhvr>
                                      <p:to>
                                        <p:strVal val="visible"/>
                                      </p:to>
                                    </p:set>
                                    <p:anim calcmode="lin" valueType="num">
                                      <p:cBhvr additive="base">
                                        <p:cTn id="42" dur="2000" fill="hold"/>
                                        <p:tgtEl>
                                          <p:spTgt spid="50179">
                                            <p:txEl>
                                              <p:pRg st="5" end="5"/>
                                            </p:txEl>
                                          </p:spTgt>
                                        </p:tgtEl>
                                        <p:attrNameLst>
                                          <p:attrName>ppt_x</p:attrName>
                                        </p:attrNameLst>
                                      </p:cBhvr>
                                      <p:tavLst>
                                        <p:tav tm="0">
                                          <p:val>
                                            <p:strVal val="1+#ppt_w/2"/>
                                          </p:val>
                                        </p:tav>
                                        <p:tav tm="100000">
                                          <p:val>
                                            <p:strVal val="#ppt_x"/>
                                          </p:val>
                                        </p:tav>
                                      </p:tavLst>
                                    </p:anim>
                                    <p:anim calcmode="lin" valueType="num">
                                      <p:cBhvr additive="base">
                                        <p:cTn id="43" dur="2000" fill="hold"/>
                                        <p:tgtEl>
                                          <p:spTgt spid="5017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p:nvPr>
        </p:nvSpPr>
        <p:spPr>
          <a:xfrm>
            <a:off x="2365513" y="149426"/>
            <a:ext cx="6778487" cy="857250"/>
          </a:xfrm>
        </p:spPr>
        <p:txBody>
          <a:bodyPr/>
          <a:lstStyle/>
          <a:p>
            <a:pPr eaLnBrk="1" hangingPunct="1"/>
            <a:r>
              <a:rPr lang="en-US" altLang="en-US" dirty="0">
                <a:solidFill>
                  <a:schemeClr val="tx1"/>
                </a:solidFill>
              </a:rPr>
              <a:t>Developing a COOP Annex</a:t>
            </a:r>
          </a:p>
        </p:txBody>
      </p:sp>
      <p:sp>
        <p:nvSpPr>
          <p:cNvPr id="54274" name="Content Placeholder 2"/>
          <p:cNvSpPr>
            <a:spLocks noGrp="1"/>
          </p:cNvSpPr>
          <p:nvPr>
            <p:ph idx="1"/>
          </p:nvPr>
        </p:nvSpPr>
        <p:spPr>
          <a:xfrm>
            <a:off x="2567668" y="888310"/>
            <a:ext cx="4408205" cy="678033"/>
          </a:xfrm>
        </p:spPr>
        <p:txBody>
          <a:bodyPr/>
          <a:lstStyle/>
          <a:p>
            <a:pPr eaLnBrk="1" hangingPunct="1">
              <a:buFont typeface="Arial" pitchFamily="34" charset="0"/>
              <a:buNone/>
            </a:pPr>
            <a:r>
              <a:rPr lang="en-US" altLang="en-US" sz="2100" b="1" dirty="0"/>
              <a:t>8. Establish plans for devolution</a:t>
            </a:r>
            <a:br>
              <a:rPr lang="en-US" altLang="en-US" sz="2100" b="1" dirty="0"/>
            </a:br>
            <a:r>
              <a:rPr lang="en-US" altLang="en-US" sz="2100" dirty="0"/>
              <a:t>(in extreme scenarios)</a:t>
            </a:r>
            <a:r>
              <a:rPr lang="en-US" altLang="en-US" sz="2100" b="1" dirty="0"/>
              <a:t>:</a:t>
            </a:r>
          </a:p>
        </p:txBody>
      </p:sp>
      <p:graphicFrame>
        <p:nvGraphicFramePr>
          <p:cNvPr id="4" name="Diagram 3" descr="What are likely triggers to activate devolution?&#10;How many people are required to perform other identified essential functions?&#10;Who has the authority to order devolution and under what conditions?&#10;What resources will be required to assist should devolution occur?&#10;"/>
          <p:cNvGraphicFramePr/>
          <p:nvPr>
            <p:extLst>
              <p:ext uri="{D42A27DB-BD31-4B8C-83A1-F6EECF244321}">
                <p14:modId xmlns:p14="http://schemas.microsoft.com/office/powerpoint/2010/main" val="3270430230"/>
              </p:ext>
            </p:extLst>
          </p:nvPr>
        </p:nvGraphicFramePr>
        <p:xfrm>
          <a:off x="1425707" y="1801693"/>
          <a:ext cx="5625679" cy="3119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
            <a:extLst>
              <a:ext uri="{FF2B5EF4-FFF2-40B4-BE49-F238E27FC236}">
                <a16:creationId xmlns:a16="http://schemas.microsoft.com/office/drawing/2014/main" id="{5B13C342-8BFA-747E-FB39-DEE6062BE6D6}"/>
              </a:ext>
            </a:extLst>
          </p:cNvPr>
          <p:cNvGrpSpPr/>
          <p:nvPr/>
        </p:nvGrpSpPr>
        <p:grpSpPr>
          <a:xfrm>
            <a:off x="6818619" y="1801693"/>
            <a:ext cx="465534" cy="3119056"/>
            <a:chOff x="7783709" y="1781176"/>
            <a:chExt cx="465534" cy="2932510"/>
          </a:xfrm>
        </p:grpSpPr>
        <p:sp>
          <p:nvSpPr>
            <p:cNvPr id="9" name="Flowchart: Collate 8" descr="decorations"/>
            <p:cNvSpPr/>
            <p:nvPr/>
          </p:nvSpPr>
          <p:spPr>
            <a:xfrm>
              <a:off x="7783709" y="1781176"/>
              <a:ext cx="465534" cy="583406"/>
            </a:xfrm>
            <a:prstGeom prst="flowChartCollate">
              <a:avLst/>
            </a:prstGeom>
          </p:spPr>
          <p:style>
            <a:lnRef idx="1">
              <a:schemeClr val="accent4"/>
            </a:lnRef>
            <a:fillRef idx="3">
              <a:schemeClr val="accent4"/>
            </a:fillRef>
            <a:effectRef idx="2">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10" name="Flowchart: Collate 9" descr="decorations"/>
            <p:cNvSpPr/>
            <p:nvPr/>
          </p:nvSpPr>
          <p:spPr>
            <a:xfrm>
              <a:off x="7783709" y="2380061"/>
              <a:ext cx="465534" cy="583406"/>
            </a:xfrm>
            <a:prstGeom prst="flowChartCollate">
              <a:avLst/>
            </a:prstGeom>
          </p:spPr>
          <p:style>
            <a:lnRef idx="1">
              <a:schemeClr val="accent4"/>
            </a:lnRef>
            <a:fillRef idx="3">
              <a:schemeClr val="accent4"/>
            </a:fillRef>
            <a:effectRef idx="2">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11" name="Flowchart: Collate 10" descr="decorations"/>
            <p:cNvSpPr/>
            <p:nvPr/>
          </p:nvSpPr>
          <p:spPr>
            <a:xfrm>
              <a:off x="7783709" y="2963467"/>
              <a:ext cx="465534" cy="583406"/>
            </a:xfrm>
            <a:prstGeom prst="flowChartCollate">
              <a:avLst/>
            </a:prstGeom>
          </p:spPr>
          <p:style>
            <a:lnRef idx="1">
              <a:schemeClr val="accent4"/>
            </a:lnRef>
            <a:fillRef idx="3">
              <a:schemeClr val="accent4"/>
            </a:fillRef>
            <a:effectRef idx="2">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12" name="Flowchart: Collate 11" descr="decorations"/>
            <p:cNvSpPr/>
            <p:nvPr/>
          </p:nvSpPr>
          <p:spPr>
            <a:xfrm>
              <a:off x="7783709" y="3546874"/>
              <a:ext cx="465534" cy="583406"/>
            </a:xfrm>
            <a:prstGeom prst="flowChartCollate">
              <a:avLst/>
            </a:prstGeom>
          </p:spPr>
          <p:style>
            <a:lnRef idx="1">
              <a:schemeClr val="accent4"/>
            </a:lnRef>
            <a:fillRef idx="3">
              <a:schemeClr val="accent4"/>
            </a:fillRef>
            <a:effectRef idx="2">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13" name="Flowchart: Collate 12" descr="decorations"/>
            <p:cNvSpPr/>
            <p:nvPr/>
          </p:nvSpPr>
          <p:spPr>
            <a:xfrm>
              <a:off x="7783709" y="4130280"/>
              <a:ext cx="465534" cy="583406"/>
            </a:xfrm>
            <a:prstGeom prst="flowChartCollate">
              <a:avLst/>
            </a:prstGeom>
          </p:spPr>
          <p:style>
            <a:lnRef idx="1">
              <a:schemeClr val="accent4"/>
            </a:lnRef>
            <a:fillRef idx="3">
              <a:schemeClr val="accent4"/>
            </a:fillRef>
            <a:effectRef idx="2">
              <a:schemeClr val="accent4"/>
            </a:effectRef>
            <a:fontRef idx="minor">
              <a:schemeClr val="lt1"/>
            </a:fontRef>
          </p:style>
          <p:txBody>
            <a:bodyPr anchor="ctr"/>
            <a:lstStyle/>
            <a:p>
              <a:pPr algn="ctr" eaLnBrk="1" hangingPunct="1">
                <a:defRPr/>
              </a:pPr>
              <a:endParaRPr lang="en-US">
                <a:solidFill>
                  <a:schemeClr val="tx1"/>
                </a:solidFill>
              </a:endParaRPr>
            </a:p>
          </p:txBody>
        </p:sp>
      </p:grpSp>
      <p:pic>
        <p:nvPicPr>
          <p:cNvPr id="3" name="Picture 2" descr="A purple book with white text&#10;&#10;Description automatically generated">
            <a:extLst>
              <a:ext uri="{FF2B5EF4-FFF2-40B4-BE49-F238E27FC236}">
                <a16:creationId xmlns:a16="http://schemas.microsoft.com/office/drawing/2014/main" id="{60F96069-7A81-D2AB-EBF0-6EEF8915A967}"/>
              </a:ext>
            </a:extLst>
          </p:cNvPr>
          <p:cNvPicPr>
            <a:picLocks noChangeAspect="1"/>
          </p:cNvPicPr>
          <p:nvPr/>
        </p:nvPicPr>
        <p:blipFill>
          <a:blip r:embed="rId8"/>
          <a:stretch>
            <a:fillRect/>
          </a:stretch>
        </p:blipFill>
        <p:spPr>
          <a:xfrm>
            <a:off x="959324" y="0"/>
            <a:ext cx="1490472" cy="16319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54274">
                                            <p:txEl>
                                              <p:pRg st="0" end="0"/>
                                            </p:txEl>
                                          </p:spTgt>
                                        </p:tgtEl>
                                        <p:attrNameLst>
                                          <p:attrName>style.visibility</p:attrName>
                                        </p:attrNameLst>
                                      </p:cBhvr>
                                      <p:to>
                                        <p:strVal val="visible"/>
                                      </p:to>
                                    </p:set>
                                    <p:anim calcmode="lin" valueType="num">
                                      <p:cBhvr additive="base">
                                        <p:cTn id="11" dur="2000" fill="hold"/>
                                        <p:tgtEl>
                                          <p:spTgt spid="54274">
                                            <p:txEl>
                                              <p:pRg st="0" end="0"/>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5427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9"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1000"/>
                                        <p:tgtEl>
                                          <p:spTgt spid="2"/>
                                        </p:tgtEl>
                                      </p:cBhvr>
                                    </p:animEffect>
                                  </p:childTnLst>
                                </p:cTn>
                              </p:par>
                            </p:childTnLst>
                          </p:cTn>
                        </p:par>
                        <p:par>
                          <p:cTn id="17" fill="hold">
                            <p:stCondLst>
                              <p:cond delay="4000"/>
                            </p:stCondLst>
                            <p:childTnLst>
                              <p:par>
                                <p:cTn id="18" presetID="9" presetClass="entr" presetSubtype="0" fill="hold" grpId="0" nodeType="afterEffect">
                                  <p:stCondLst>
                                    <p:cond delay="0"/>
                                  </p:stCondLst>
                                  <p:childTnLst>
                                    <p:set>
                                      <p:cBhvr>
                                        <p:cTn id="19" dur="1" fill="hold">
                                          <p:stCondLst>
                                            <p:cond delay="0"/>
                                          </p:stCondLst>
                                        </p:cTn>
                                        <p:tgtEl>
                                          <p:spTgt spid="4">
                                            <p:graphicEl>
                                              <a:dgm id="{BA417454-19A5-41F0-A9E9-302733045332}"/>
                                            </p:graphicEl>
                                          </p:spTgt>
                                        </p:tgtEl>
                                        <p:attrNameLst>
                                          <p:attrName>style.visibility</p:attrName>
                                        </p:attrNameLst>
                                      </p:cBhvr>
                                      <p:to>
                                        <p:strVal val="visible"/>
                                      </p:to>
                                    </p:set>
                                    <p:animEffect transition="in" filter="dissolve">
                                      <p:cBhvr>
                                        <p:cTn id="20" dur="2000"/>
                                        <p:tgtEl>
                                          <p:spTgt spid="4">
                                            <p:graphicEl>
                                              <a:dgm id="{BA417454-19A5-41F0-A9E9-302733045332}"/>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
                                            <p:graphicEl>
                                              <a:dgm id="{52C0E270-BBCA-4A08-8F93-7A1BEF3503D9}"/>
                                            </p:graphicEl>
                                          </p:spTgt>
                                        </p:tgtEl>
                                        <p:attrNameLst>
                                          <p:attrName>style.visibility</p:attrName>
                                        </p:attrNameLst>
                                      </p:cBhvr>
                                      <p:to>
                                        <p:strVal val="visible"/>
                                      </p:to>
                                    </p:set>
                                    <p:animEffect transition="in" filter="dissolve">
                                      <p:cBhvr>
                                        <p:cTn id="25" dur="2000"/>
                                        <p:tgtEl>
                                          <p:spTgt spid="4">
                                            <p:graphicEl>
                                              <a:dgm id="{52C0E270-BBCA-4A08-8F93-7A1BEF3503D9}"/>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
                                            <p:graphicEl>
                                              <a:dgm id="{F18E2B19-BF82-4A79-92FF-E61DF0E4C5D6}"/>
                                            </p:graphicEl>
                                          </p:spTgt>
                                        </p:tgtEl>
                                        <p:attrNameLst>
                                          <p:attrName>style.visibility</p:attrName>
                                        </p:attrNameLst>
                                      </p:cBhvr>
                                      <p:to>
                                        <p:strVal val="visible"/>
                                      </p:to>
                                    </p:set>
                                    <p:animEffect transition="in" filter="dissolve">
                                      <p:cBhvr>
                                        <p:cTn id="30" dur="2000"/>
                                        <p:tgtEl>
                                          <p:spTgt spid="4">
                                            <p:graphicEl>
                                              <a:dgm id="{F18E2B19-BF82-4A79-92FF-E61DF0E4C5D6}"/>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
                                            <p:graphicEl>
                                              <a:dgm id="{85A6767F-1AD7-468D-AA70-BE30E909D55C}"/>
                                            </p:graphicEl>
                                          </p:spTgt>
                                        </p:tgtEl>
                                        <p:attrNameLst>
                                          <p:attrName>style.visibility</p:attrName>
                                        </p:attrNameLst>
                                      </p:cBhvr>
                                      <p:to>
                                        <p:strVal val="visible"/>
                                      </p:to>
                                    </p:set>
                                    <p:animEffect transition="in" filter="dissolve">
                                      <p:cBhvr>
                                        <p:cTn id="35" dur="2000"/>
                                        <p:tgtEl>
                                          <p:spTgt spid="4">
                                            <p:graphicEl>
                                              <a:dgm id="{85A6767F-1AD7-468D-AA70-BE30E909D55C}"/>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4">
                                            <p:graphicEl>
                                              <a:dgm id="{F96D06E5-E612-4005-BE53-14407E0EDE5E}"/>
                                            </p:graphicEl>
                                          </p:spTgt>
                                        </p:tgtEl>
                                        <p:attrNameLst>
                                          <p:attrName>style.visibility</p:attrName>
                                        </p:attrNameLst>
                                      </p:cBhvr>
                                      <p:to>
                                        <p:strVal val="visible"/>
                                      </p:to>
                                    </p:set>
                                    <p:animEffect transition="in" filter="dissolve">
                                      <p:cBhvr>
                                        <p:cTn id="40" dur="2000"/>
                                        <p:tgtEl>
                                          <p:spTgt spid="4">
                                            <p:graphicEl>
                                              <a:dgm id="{F96D06E5-E612-4005-BE53-14407E0EDE5E}"/>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
                                            <p:graphicEl>
                                              <a:dgm id="{12689CA0-45F0-4566-BCD4-0551798182CC}"/>
                                            </p:graphicEl>
                                          </p:spTgt>
                                        </p:tgtEl>
                                        <p:attrNameLst>
                                          <p:attrName>style.visibility</p:attrName>
                                        </p:attrNameLst>
                                      </p:cBhvr>
                                      <p:to>
                                        <p:strVal val="visible"/>
                                      </p:to>
                                    </p:set>
                                    <p:animEffect transition="in" filter="dissolve">
                                      <p:cBhvr>
                                        <p:cTn id="45" dur="2000"/>
                                        <p:tgtEl>
                                          <p:spTgt spid="4">
                                            <p:graphicEl>
                                              <a:dgm id="{12689CA0-45F0-4566-BCD4-0551798182CC}"/>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4">
                                            <p:graphicEl>
                                              <a:dgm id="{241F0A9B-06E1-4E5F-A018-CB0EC5C9CFB8}"/>
                                            </p:graphicEl>
                                          </p:spTgt>
                                        </p:tgtEl>
                                        <p:attrNameLst>
                                          <p:attrName>style.visibility</p:attrName>
                                        </p:attrNameLst>
                                      </p:cBhvr>
                                      <p:to>
                                        <p:strVal val="visible"/>
                                      </p:to>
                                    </p:set>
                                    <p:animEffect transition="in" filter="dissolve">
                                      <p:cBhvr>
                                        <p:cTn id="50" dur="2000"/>
                                        <p:tgtEl>
                                          <p:spTgt spid="4">
                                            <p:graphicEl>
                                              <a:dgm id="{241F0A9B-06E1-4E5F-A018-CB0EC5C9CFB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4">
                                            <p:graphicEl>
                                              <a:dgm id="{1FD76C8F-1982-46EF-A3CC-FB23AE4DE210}"/>
                                            </p:graphicEl>
                                          </p:spTgt>
                                        </p:tgtEl>
                                        <p:attrNameLst>
                                          <p:attrName>style.visibility</p:attrName>
                                        </p:attrNameLst>
                                      </p:cBhvr>
                                      <p:to>
                                        <p:strVal val="visible"/>
                                      </p:to>
                                    </p:set>
                                    <p:animEffect transition="in" filter="dissolve">
                                      <p:cBhvr>
                                        <p:cTn id="55" dur="2000"/>
                                        <p:tgtEl>
                                          <p:spTgt spid="4">
                                            <p:graphicEl>
                                              <a:dgm id="{1FD76C8F-1982-46EF-A3CC-FB23AE4DE21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uild="p"/>
      <p:bldGraphic spid="4"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872408" y="0"/>
            <a:ext cx="6599583" cy="857250"/>
          </a:xfrm>
        </p:spPr>
        <p:txBody>
          <a:bodyPr/>
          <a:lstStyle/>
          <a:p>
            <a:pPr eaLnBrk="1" hangingPunct="1"/>
            <a:r>
              <a:rPr lang="en-US" altLang="en-US" dirty="0">
                <a:solidFill>
                  <a:schemeClr val="tx1"/>
                </a:solidFill>
              </a:rPr>
              <a:t>Developing a COOP Annex </a:t>
            </a:r>
          </a:p>
        </p:txBody>
      </p:sp>
      <p:sp>
        <p:nvSpPr>
          <p:cNvPr id="52227" name="Content Placeholder 2"/>
          <p:cNvSpPr>
            <a:spLocks noGrp="1"/>
          </p:cNvSpPr>
          <p:nvPr>
            <p:ph idx="1"/>
          </p:nvPr>
        </p:nvSpPr>
        <p:spPr>
          <a:xfrm>
            <a:off x="2355574" y="874514"/>
            <a:ext cx="6515807" cy="974164"/>
          </a:xfrm>
        </p:spPr>
        <p:txBody>
          <a:bodyPr/>
          <a:lstStyle/>
          <a:p>
            <a:pPr eaLnBrk="1" hangingPunct="1">
              <a:buFont typeface="Arial" pitchFamily="34" charset="0"/>
              <a:buNone/>
              <a:defRPr/>
            </a:pPr>
            <a:r>
              <a:rPr lang="en-US" altLang="en-US" sz="2100" b="1" dirty="0"/>
              <a:t>9. Establish a plan for reconstitution</a:t>
            </a:r>
          </a:p>
          <a:p>
            <a:pPr marL="428625" eaLnBrk="1" hangingPunct="1">
              <a:buFont typeface="Wingdings" panose="05000000000000000000" pitchFamily="2" charset="2"/>
              <a:buChar char="§"/>
              <a:defRPr/>
            </a:pPr>
            <a:r>
              <a:rPr lang="en-US" sz="1500" dirty="0"/>
              <a:t>Involves recognition of minimum requirements needed to return to normal operations and restore the learning environment, including:</a:t>
            </a:r>
          </a:p>
          <a:p>
            <a:pPr eaLnBrk="1" hangingPunct="1">
              <a:buFont typeface="Wingdings" panose="05000000000000000000" pitchFamily="2" charset="2"/>
              <a:buChar char="§"/>
              <a:defRPr/>
            </a:pPr>
            <a:endParaRPr lang="en-US" altLang="en-US" sz="2100" b="1" dirty="0"/>
          </a:p>
          <a:p>
            <a:pPr eaLnBrk="1" hangingPunct="1">
              <a:buFont typeface="Wingdings" panose="05000000000000000000" pitchFamily="2" charset="2"/>
              <a:buChar char="§"/>
              <a:defRPr/>
            </a:pPr>
            <a:endParaRPr lang="en-US" altLang="en-US" sz="2100" b="1" dirty="0"/>
          </a:p>
          <a:p>
            <a:pPr eaLnBrk="1" hangingPunct="1">
              <a:buFont typeface="Arial" pitchFamily="34" charset="0"/>
              <a:buNone/>
              <a:defRPr/>
            </a:pPr>
            <a:endParaRPr lang="en-US" altLang="en-US" dirty="0"/>
          </a:p>
          <a:p>
            <a:pPr eaLnBrk="1" hangingPunct="1">
              <a:buFont typeface="Arial" pitchFamily="34" charset="0"/>
              <a:buNone/>
              <a:defRPr/>
            </a:pPr>
            <a:endParaRPr lang="en-US" altLang="en-US" dirty="0"/>
          </a:p>
        </p:txBody>
      </p:sp>
      <p:graphicFrame>
        <p:nvGraphicFramePr>
          <p:cNvPr id="36" name="Diagram 35" descr="Sufficient number of students and staff,&#10;Adequate number of safe and healthy facilities, and&#10;Sufficient business and financial systems operating.&#10;"/>
          <p:cNvGraphicFramePr/>
          <p:nvPr>
            <p:extLst>
              <p:ext uri="{D42A27DB-BD31-4B8C-83A1-F6EECF244321}">
                <p14:modId xmlns:p14="http://schemas.microsoft.com/office/powerpoint/2010/main" val="649782673"/>
              </p:ext>
            </p:extLst>
          </p:nvPr>
        </p:nvGraphicFramePr>
        <p:xfrm>
          <a:off x="1871041" y="2041375"/>
          <a:ext cx="5401918" cy="1631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Rounded Rectangle 36" descr="Rectangle box"/>
          <p:cNvSpPr/>
          <p:nvPr/>
        </p:nvSpPr>
        <p:spPr>
          <a:xfrm>
            <a:off x="1003211" y="3866001"/>
            <a:ext cx="6664960" cy="1025972"/>
          </a:xfrm>
          <a:prstGeom prst="roundRect">
            <a:avLst/>
          </a:prstGeom>
          <a:solidFill>
            <a:schemeClr val="accent3"/>
          </a:solidFill>
          <a:ln/>
        </p:spPr>
        <p:style>
          <a:lnRef idx="2">
            <a:schemeClr val="accent3"/>
          </a:lnRef>
          <a:fillRef idx="1">
            <a:schemeClr val="lt1"/>
          </a:fillRef>
          <a:effectRef idx="0">
            <a:schemeClr val="accent3"/>
          </a:effectRef>
          <a:fontRef idx="minor">
            <a:schemeClr val="dk1"/>
          </a:fontRef>
        </p:style>
        <p:txBody>
          <a:bodyPr/>
          <a:lstStyle/>
          <a:p>
            <a:pPr algn="ctr" eaLnBrk="1" hangingPunct="1">
              <a:defRPr/>
            </a:pPr>
            <a:r>
              <a:rPr lang="en-US" dirty="0">
                <a:solidFill>
                  <a:schemeClr val="tx1"/>
                </a:solidFill>
              </a:rPr>
              <a:t>A reconstitution manager is required to handle reconstitution operations. This may fall on the campus emergency manager.</a:t>
            </a:r>
          </a:p>
        </p:txBody>
      </p:sp>
      <p:pic>
        <p:nvPicPr>
          <p:cNvPr id="2" name="Picture 1" descr="A purple book with white text&#10;&#10;Description automatically generated">
            <a:extLst>
              <a:ext uri="{FF2B5EF4-FFF2-40B4-BE49-F238E27FC236}">
                <a16:creationId xmlns:a16="http://schemas.microsoft.com/office/drawing/2014/main" id="{31EC8F52-540F-2A13-E3BB-969157FE2BE7}"/>
              </a:ext>
            </a:extLst>
          </p:cNvPr>
          <p:cNvPicPr>
            <a:picLocks noChangeAspect="1"/>
          </p:cNvPicPr>
          <p:nvPr/>
        </p:nvPicPr>
        <p:blipFill>
          <a:blip r:embed="rId8"/>
          <a:stretch>
            <a:fillRect/>
          </a:stretch>
        </p:blipFill>
        <p:spPr>
          <a:xfrm>
            <a:off x="959324" y="0"/>
            <a:ext cx="1490472" cy="16319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227">
                                            <p:txEl>
                                              <p:pRg st="0" end="0"/>
                                            </p:txEl>
                                          </p:spTgt>
                                        </p:tgtEl>
                                        <p:attrNameLst>
                                          <p:attrName>style.visibility</p:attrName>
                                        </p:attrNameLst>
                                      </p:cBhvr>
                                      <p:to>
                                        <p:strVal val="visible"/>
                                      </p:to>
                                    </p:set>
                                    <p:animEffect transition="in" filter="dissolve">
                                      <p:cBhvr>
                                        <p:cTn id="12" dur="1000"/>
                                        <p:tgtEl>
                                          <p:spTgt spid="522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2227">
                                            <p:txEl>
                                              <p:pRg st="1" end="1"/>
                                            </p:txEl>
                                          </p:spTgt>
                                        </p:tgtEl>
                                        <p:attrNameLst>
                                          <p:attrName>style.visibility</p:attrName>
                                        </p:attrNameLst>
                                      </p:cBhvr>
                                      <p:to>
                                        <p:strVal val="visible"/>
                                      </p:to>
                                    </p:set>
                                    <p:animEffect transition="in" filter="dissolve">
                                      <p:cBhvr>
                                        <p:cTn id="17" dur="1000"/>
                                        <p:tgtEl>
                                          <p:spTgt spid="522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1" nodeType="clickEffect">
                                  <p:stCondLst>
                                    <p:cond delay="0"/>
                                  </p:stCondLst>
                                  <p:childTnLst>
                                    <p:set>
                                      <p:cBhvr>
                                        <p:cTn id="21" dur="1" fill="hold">
                                          <p:stCondLst>
                                            <p:cond delay="0"/>
                                          </p:stCondLst>
                                        </p:cTn>
                                        <p:tgtEl>
                                          <p:spTgt spid="36">
                                            <p:graphicEl>
                                              <a:dgm id="{B7AA8AF6-75B2-4A40-9D84-51FB0CDC3C2A}"/>
                                            </p:graphicEl>
                                          </p:spTgt>
                                        </p:tgtEl>
                                        <p:attrNameLst>
                                          <p:attrName>style.visibility</p:attrName>
                                        </p:attrNameLst>
                                      </p:cBhvr>
                                      <p:to>
                                        <p:strVal val="visible"/>
                                      </p:to>
                                    </p:set>
                                    <p:animEffect transition="in" filter="dissolve">
                                      <p:cBhvr>
                                        <p:cTn id="22" dur="1000"/>
                                        <p:tgtEl>
                                          <p:spTgt spid="36">
                                            <p:graphicEl>
                                              <a:dgm id="{B7AA8AF6-75B2-4A40-9D84-51FB0CDC3C2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1" nodeType="clickEffect">
                                  <p:stCondLst>
                                    <p:cond delay="0"/>
                                  </p:stCondLst>
                                  <p:childTnLst>
                                    <p:set>
                                      <p:cBhvr>
                                        <p:cTn id="26" dur="1" fill="hold">
                                          <p:stCondLst>
                                            <p:cond delay="0"/>
                                          </p:stCondLst>
                                        </p:cTn>
                                        <p:tgtEl>
                                          <p:spTgt spid="36">
                                            <p:graphicEl>
                                              <a:dgm id="{177746C6-21D3-4380-98E4-394340F2308F}"/>
                                            </p:graphicEl>
                                          </p:spTgt>
                                        </p:tgtEl>
                                        <p:attrNameLst>
                                          <p:attrName>style.visibility</p:attrName>
                                        </p:attrNameLst>
                                      </p:cBhvr>
                                      <p:to>
                                        <p:strVal val="visible"/>
                                      </p:to>
                                    </p:set>
                                    <p:animEffect transition="in" filter="dissolve">
                                      <p:cBhvr>
                                        <p:cTn id="27" dur="1000"/>
                                        <p:tgtEl>
                                          <p:spTgt spid="36">
                                            <p:graphicEl>
                                              <a:dgm id="{177746C6-21D3-4380-98E4-394340F2308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1" nodeType="clickEffect">
                                  <p:stCondLst>
                                    <p:cond delay="0"/>
                                  </p:stCondLst>
                                  <p:childTnLst>
                                    <p:set>
                                      <p:cBhvr>
                                        <p:cTn id="31" dur="1" fill="hold">
                                          <p:stCondLst>
                                            <p:cond delay="0"/>
                                          </p:stCondLst>
                                        </p:cTn>
                                        <p:tgtEl>
                                          <p:spTgt spid="36">
                                            <p:graphicEl>
                                              <a:dgm id="{FA81034B-55AF-40AB-8B90-77428CEFF928}"/>
                                            </p:graphicEl>
                                          </p:spTgt>
                                        </p:tgtEl>
                                        <p:attrNameLst>
                                          <p:attrName>style.visibility</p:attrName>
                                        </p:attrNameLst>
                                      </p:cBhvr>
                                      <p:to>
                                        <p:strVal val="visible"/>
                                      </p:to>
                                    </p:set>
                                    <p:animEffect transition="in" filter="dissolve">
                                      <p:cBhvr>
                                        <p:cTn id="32" dur="1000"/>
                                        <p:tgtEl>
                                          <p:spTgt spid="36">
                                            <p:graphicEl>
                                              <a:dgm id="{FA81034B-55AF-40AB-8B90-77428CEFF92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1" nodeType="clickEffect">
                                  <p:stCondLst>
                                    <p:cond delay="0"/>
                                  </p:stCondLst>
                                  <p:childTnLst>
                                    <p:set>
                                      <p:cBhvr>
                                        <p:cTn id="36" dur="1" fill="hold">
                                          <p:stCondLst>
                                            <p:cond delay="0"/>
                                          </p:stCondLst>
                                        </p:cTn>
                                        <p:tgtEl>
                                          <p:spTgt spid="36">
                                            <p:graphicEl>
                                              <a:dgm id="{5628E78B-49CB-47A4-A1CA-C2AA08462600}"/>
                                            </p:graphicEl>
                                          </p:spTgt>
                                        </p:tgtEl>
                                        <p:attrNameLst>
                                          <p:attrName>style.visibility</p:attrName>
                                        </p:attrNameLst>
                                      </p:cBhvr>
                                      <p:to>
                                        <p:strVal val="visible"/>
                                      </p:to>
                                    </p:set>
                                    <p:animEffect transition="in" filter="dissolve">
                                      <p:cBhvr>
                                        <p:cTn id="37" dur="1000"/>
                                        <p:tgtEl>
                                          <p:spTgt spid="36">
                                            <p:graphicEl>
                                              <a:dgm id="{5628E78B-49CB-47A4-A1CA-C2AA0846260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1" nodeType="clickEffect">
                                  <p:stCondLst>
                                    <p:cond delay="0"/>
                                  </p:stCondLst>
                                  <p:childTnLst>
                                    <p:set>
                                      <p:cBhvr>
                                        <p:cTn id="41" dur="1" fill="hold">
                                          <p:stCondLst>
                                            <p:cond delay="0"/>
                                          </p:stCondLst>
                                        </p:cTn>
                                        <p:tgtEl>
                                          <p:spTgt spid="36">
                                            <p:graphicEl>
                                              <a:dgm id="{3F0B0298-6928-4D64-BD66-A6BB788F3C9E}"/>
                                            </p:graphicEl>
                                          </p:spTgt>
                                        </p:tgtEl>
                                        <p:attrNameLst>
                                          <p:attrName>style.visibility</p:attrName>
                                        </p:attrNameLst>
                                      </p:cBhvr>
                                      <p:to>
                                        <p:strVal val="visible"/>
                                      </p:to>
                                    </p:set>
                                    <p:animEffect transition="in" filter="dissolve">
                                      <p:cBhvr>
                                        <p:cTn id="42" dur="1000"/>
                                        <p:tgtEl>
                                          <p:spTgt spid="36">
                                            <p:graphicEl>
                                              <a:dgm id="{3F0B0298-6928-4D64-BD66-A6BB788F3C9E}"/>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1" nodeType="clickEffect">
                                  <p:stCondLst>
                                    <p:cond delay="0"/>
                                  </p:stCondLst>
                                  <p:childTnLst>
                                    <p:set>
                                      <p:cBhvr>
                                        <p:cTn id="46" dur="1" fill="hold">
                                          <p:stCondLst>
                                            <p:cond delay="0"/>
                                          </p:stCondLst>
                                        </p:cTn>
                                        <p:tgtEl>
                                          <p:spTgt spid="36">
                                            <p:graphicEl>
                                              <a:dgm id="{B908E991-973E-4E15-BA27-25A6AB9E34A2}"/>
                                            </p:graphicEl>
                                          </p:spTgt>
                                        </p:tgtEl>
                                        <p:attrNameLst>
                                          <p:attrName>style.visibility</p:attrName>
                                        </p:attrNameLst>
                                      </p:cBhvr>
                                      <p:to>
                                        <p:strVal val="visible"/>
                                      </p:to>
                                    </p:set>
                                    <p:animEffect transition="in" filter="dissolve">
                                      <p:cBhvr>
                                        <p:cTn id="47" dur="1000"/>
                                        <p:tgtEl>
                                          <p:spTgt spid="36">
                                            <p:graphicEl>
                                              <a:dgm id="{B908E991-973E-4E15-BA27-25A6AB9E34A2}"/>
                                            </p:graphicEl>
                                          </p:spTgt>
                                        </p:tgtEl>
                                      </p:cBhvr>
                                    </p:animEffect>
                                  </p:childTnLst>
                                </p:cTn>
                              </p:par>
                            </p:childTnLst>
                          </p:cTn>
                        </p:par>
                        <p:par>
                          <p:cTn id="48" fill="hold">
                            <p:stCondLst>
                              <p:cond delay="1000"/>
                            </p:stCondLst>
                            <p:childTnLst>
                              <p:par>
                                <p:cTn id="49" presetID="9" presetClass="entr" presetSubtype="0"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dissolve">
                                      <p:cBhvr>
                                        <p:cTn id="51"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2"/>
      <p:bldGraphic spid="36" grpId="1">
        <p:bldSub>
          <a:bldDgm bld="one"/>
        </p:bldSub>
      </p:bldGraphic>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249298" y="0"/>
            <a:ext cx="6172200" cy="857250"/>
          </a:xfrm>
        </p:spPr>
        <p:txBody>
          <a:bodyPr/>
          <a:lstStyle/>
          <a:p>
            <a:pPr eaLnBrk="1" hangingPunct="1"/>
            <a:r>
              <a:rPr lang="en-US" altLang="en-US" dirty="0">
                <a:solidFill>
                  <a:schemeClr val="tx1"/>
                </a:solidFill>
              </a:rPr>
              <a:t>Importance of the Topic</a:t>
            </a:r>
          </a:p>
        </p:txBody>
      </p:sp>
      <p:grpSp>
        <p:nvGrpSpPr>
          <p:cNvPr id="27651" name="Group 14" descr="A scenario illustrating the need for COOP planning:&#10;Over the weekend, a hurricane/tornado/fire moves through Central County destroying multiple homes, schools, the school administrative center, and much of your school division’s transportation resources.&#10;The governor and a local politician have declared a state of emergency.&#10;There are multiple injuries and deaths throughout the area.&#10;It does not appear that the school division will be able to provide normal education operations.&#10;"/>
          <p:cNvGrpSpPr>
            <a:grpSpLocks/>
          </p:cNvGrpSpPr>
          <p:nvPr/>
        </p:nvGrpSpPr>
        <p:grpSpPr bwMode="auto">
          <a:xfrm>
            <a:off x="1053355" y="902737"/>
            <a:ext cx="7803262" cy="3602525"/>
            <a:chOff x="265174" y="1521295"/>
            <a:chExt cx="8687759" cy="4802310"/>
          </a:xfrm>
        </p:grpSpPr>
        <p:sp>
          <p:nvSpPr>
            <p:cNvPr id="8" name="Freeform 7"/>
            <p:cNvSpPr/>
            <p:nvPr/>
          </p:nvSpPr>
          <p:spPr>
            <a:xfrm>
              <a:off x="265174" y="1698399"/>
              <a:ext cx="2265199" cy="4570994"/>
            </a:xfrm>
            <a:custGeom>
              <a:avLst/>
              <a:gdLst>
                <a:gd name="connsiteX0" fmla="*/ 0 w 936303"/>
                <a:gd name="connsiteY0" fmla="*/ 0 h 655412"/>
                <a:gd name="connsiteX1" fmla="*/ 608597 w 936303"/>
                <a:gd name="connsiteY1" fmla="*/ 0 h 655412"/>
                <a:gd name="connsiteX2" fmla="*/ 936303 w 936303"/>
                <a:gd name="connsiteY2" fmla="*/ 327706 h 655412"/>
                <a:gd name="connsiteX3" fmla="*/ 608597 w 936303"/>
                <a:gd name="connsiteY3" fmla="*/ 655412 h 655412"/>
                <a:gd name="connsiteX4" fmla="*/ 0 w 936303"/>
                <a:gd name="connsiteY4" fmla="*/ 655412 h 655412"/>
                <a:gd name="connsiteX5" fmla="*/ 327706 w 936303"/>
                <a:gd name="connsiteY5" fmla="*/ 327706 h 655412"/>
                <a:gd name="connsiteX6" fmla="*/ 0 w 936303"/>
                <a:gd name="connsiteY6" fmla="*/ 0 h 65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303" h="655412">
                  <a:moveTo>
                    <a:pt x="936302" y="0"/>
                  </a:moveTo>
                  <a:lnTo>
                    <a:pt x="936302" y="426018"/>
                  </a:lnTo>
                  <a:lnTo>
                    <a:pt x="468152" y="655412"/>
                  </a:lnTo>
                  <a:lnTo>
                    <a:pt x="1" y="426018"/>
                  </a:lnTo>
                  <a:lnTo>
                    <a:pt x="1" y="0"/>
                  </a:lnTo>
                  <a:lnTo>
                    <a:pt x="468152" y="229394"/>
                  </a:lnTo>
                  <a:lnTo>
                    <a:pt x="936302" y="0"/>
                  </a:lnTo>
                  <a:close/>
                </a:path>
              </a:pathLst>
            </a:custGeom>
            <a:solidFill>
              <a:srgbClr val="86318C"/>
            </a:solidFill>
            <a:ln>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573" tIns="254352" rIns="8573" bIns="254353" spcCol="1270" anchor="ctr"/>
            <a:lstStyle/>
            <a:p>
              <a:pPr algn="ctr" defTabSz="600075" eaLnBrk="1" hangingPunct="1">
                <a:lnSpc>
                  <a:spcPct val="90000"/>
                </a:lnSpc>
                <a:spcAft>
                  <a:spcPct val="35000"/>
                </a:spcAft>
                <a:defRPr/>
              </a:pPr>
              <a:endParaRPr lang="en-US" dirty="0"/>
            </a:p>
          </p:txBody>
        </p:sp>
        <p:sp>
          <p:nvSpPr>
            <p:cNvPr id="7" name="Freeform 6" descr="Over the weekend, a hurricane/tornado/fire moves through Central County destroying multiple homes, schools, the school administrative center, and much of your school division’s transportation resources.&#10;"/>
            <p:cNvSpPr/>
            <p:nvPr/>
          </p:nvSpPr>
          <p:spPr>
            <a:xfrm>
              <a:off x="2530373" y="1521295"/>
              <a:ext cx="6401925" cy="1306225"/>
            </a:xfrm>
            <a:custGeom>
              <a:avLst/>
              <a:gdLst>
                <a:gd name="connsiteX0" fmla="*/ 101435 w 608597"/>
                <a:gd name="connsiteY0" fmla="*/ 0 h 7403804"/>
                <a:gd name="connsiteX1" fmla="*/ 507162 w 608597"/>
                <a:gd name="connsiteY1" fmla="*/ 0 h 7403804"/>
                <a:gd name="connsiteX2" fmla="*/ 608597 w 608597"/>
                <a:gd name="connsiteY2" fmla="*/ 101435 h 7403804"/>
                <a:gd name="connsiteX3" fmla="*/ 608597 w 608597"/>
                <a:gd name="connsiteY3" fmla="*/ 7403804 h 7403804"/>
                <a:gd name="connsiteX4" fmla="*/ 608597 w 608597"/>
                <a:gd name="connsiteY4" fmla="*/ 7403804 h 7403804"/>
                <a:gd name="connsiteX5" fmla="*/ 0 w 608597"/>
                <a:gd name="connsiteY5" fmla="*/ 7403804 h 7403804"/>
                <a:gd name="connsiteX6" fmla="*/ 0 w 608597"/>
                <a:gd name="connsiteY6" fmla="*/ 7403804 h 7403804"/>
                <a:gd name="connsiteX7" fmla="*/ 0 w 608597"/>
                <a:gd name="connsiteY7" fmla="*/ 101435 h 7403804"/>
                <a:gd name="connsiteX8" fmla="*/ 101435 w 608597"/>
                <a:gd name="connsiteY8" fmla="*/ 0 h 740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597" h="7403804">
                  <a:moveTo>
                    <a:pt x="608597" y="1233998"/>
                  </a:moveTo>
                  <a:lnTo>
                    <a:pt x="608597" y="6169806"/>
                  </a:lnTo>
                  <a:cubicBezTo>
                    <a:pt x="608597" y="6851321"/>
                    <a:pt x="604864" y="7403798"/>
                    <a:pt x="600259" y="7403798"/>
                  </a:cubicBezTo>
                  <a:lnTo>
                    <a:pt x="0" y="7403798"/>
                  </a:lnTo>
                  <a:lnTo>
                    <a:pt x="0" y="7403798"/>
                  </a:lnTo>
                  <a:lnTo>
                    <a:pt x="0" y="6"/>
                  </a:lnTo>
                  <a:lnTo>
                    <a:pt x="0" y="6"/>
                  </a:lnTo>
                  <a:lnTo>
                    <a:pt x="600259" y="6"/>
                  </a:lnTo>
                  <a:cubicBezTo>
                    <a:pt x="604864" y="6"/>
                    <a:pt x="608597" y="552483"/>
                    <a:pt x="608597" y="1233998"/>
                  </a:cubicBezTo>
                  <a:close/>
                </a:path>
              </a:pathLst>
            </a:custGeom>
            <a:solidFill>
              <a:schemeClr val="bg1">
                <a:lumMod val="95000"/>
                <a:alpha val="90000"/>
              </a:schemeClr>
            </a:solidFill>
            <a:ln>
              <a:solidFill>
                <a:srgbClr val="86318C"/>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9343" tIns="28473" rIns="28473" bIns="28474" spcCol="1270" anchor="ctr"/>
            <a:lstStyle/>
            <a:p>
              <a:pPr marL="0" lvl="1" defTabSz="433388" eaLnBrk="1" hangingPunct="1">
                <a:lnSpc>
                  <a:spcPct val="90000"/>
                </a:lnSpc>
                <a:spcAft>
                  <a:spcPct val="15000"/>
                </a:spcAft>
                <a:defRPr/>
              </a:pPr>
              <a:r>
                <a:rPr lang="en-US" altLang="en-US" sz="1400" dirty="0"/>
                <a:t>On April 27, 2011, North Alabama was hit with 29 confirmed tornadoes, which caused severe damage and loss of life while destroying power transmission lines to Huntsville, AL. There was no power for 7+ days.</a:t>
              </a:r>
              <a:endParaRPr lang="en-US" sz="1400" dirty="0"/>
            </a:p>
          </p:txBody>
        </p:sp>
        <p:sp>
          <p:nvSpPr>
            <p:cNvPr id="9" name="Freeform 8"/>
            <p:cNvSpPr/>
            <p:nvPr/>
          </p:nvSpPr>
          <p:spPr>
            <a:xfrm>
              <a:off x="2530373" y="2935944"/>
              <a:ext cx="6401925" cy="704696"/>
            </a:xfrm>
            <a:custGeom>
              <a:avLst/>
              <a:gdLst>
                <a:gd name="connsiteX0" fmla="*/ 101435 w 608597"/>
                <a:gd name="connsiteY0" fmla="*/ 0 h 7403804"/>
                <a:gd name="connsiteX1" fmla="*/ 507162 w 608597"/>
                <a:gd name="connsiteY1" fmla="*/ 0 h 7403804"/>
                <a:gd name="connsiteX2" fmla="*/ 608597 w 608597"/>
                <a:gd name="connsiteY2" fmla="*/ 101435 h 7403804"/>
                <a:gd name="connsiteX3" fmla="*/ 608597 w 608597"/>
                <a:gd name="connsiteY3" fmla="*/ 7403804 h 7403804"/>
                <a:gd name="connsiteX4" fmla="*/ 608597 w 608597"/>
                <a:gd name="connsiteY4" fmla="*/ 7403804 h 7403804"/>
                <a:gd name="connsiteX5" fmla="*/ 0 w 608597"/>
                <a:gd name="connsiteY5" fmla="*/ 7403804 h 7403804"/>
                <a:gd name="connsiteX6" fmla="*/ 0 w 608597"/>
                <a:gd name="connsiteY6" fmla="*/ 7403804 h 7403804"/>
                <a:gd name="connsiteX7" fmla="*/ 0 w 608597"/>
                <a:gd name="connsiteY7" fmla="*/ 101435 h 7403804"/>
                <a:gd name="connsiteX8" fmla="*/ 101435 w 608597"/>
                <a:gd name="connsiteY8" fmla="*/ 0 h 740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597" h="7403804">
                  <a:moveTo>
                    <a:pt x="608597" y="1233998"/>
                  </a:moveTo>
                  <a:lnTo>
                    <a:pt x="608597" y="6169806"/>
                  </a:lnTo>
                  <a:cubicBezTo>
                    <a:pt x="608597" y="6851321"/>
                    <a:pt x="604864" y="7403798"/>
                    <a:pt x="600259" y="7403798"/>
                  </a:cubicBezTo>
                  <a:lnTo>
                    <a:pt x="0" y="7403798"/>
                  </a:lnTo>
                  <a:lnTo>
                    <a:pt x="0" y="7403798"/>
                  </a:lnTo>
                  <a:lnTo>
                    <a:pt x="0" y="6"/>
                  </a:lnTo>
                  <a:lnTo>
                    <a:pt x="0" y="6"/>
                  </a:lnTo>
                  <a:lnTo>
                    <a:pt x="600259" y="6"/>
                  </a:lnTo>
                  <a:cubicBezTo>
                    <a:pt x="604864" y="6"/>
                    <a:pt x="608597" y="552483"/>
                    <a:pt x="608597" y="1233998"/>
                  </a:cubicBezTo>
                  <a:close/>
                </a:path>
              </a:pathLst>
            </a:custGeom>
            <a:solidFill>
              <a:schemeClr val="bg1">
                <a:lumMod val="95000"/>
                <a:alpha val="90000"/>
              </a:schemeClr>
            </a:solidFill>
            <a:ln>
              <a:solidFill>
                <a:srgbClr val="86318C"/>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9343" tIns="28473" rIns="28473" bIns="28474" spcCol="1270" anchor="ctr"/>
            <a:lstStyle/>
            <a:p>
              <a:pPr marL="0" lvl="1" defTabSz="433388" eaLnBrk="1" hangingPunct="1">
                <a:lnSpc>
                  <a:spcPct val="90000"/>
                </a:lnSpc>
                <a:spcAft>
                  <a:spcPct val="15000"/>
                </a:spcAft>
                <a:defRPr/>
              </a:pPr>
              <a:r>
                <a:rPr lang="en-US" altLang="en-US" sz="1400" dirty="0"/>
                <a:t>It was the week before finals at Oakwood University, and commencement was within 2 weeks.</a:t>
              </a:r>
              <a:endParaRPr lang="en-US" sz="1400" dirty="0"/>
            </a:p>
          </p:txBody>
        </p:sp>
        <p:sp>
          <p:nvSpPr>
            <p:cNvPr id="11" name="Freeform 10"/>
            <p:cNvSpPr/>
            <p:nvPr/>
          </p:nvSpPr>
          <p:spPr>
            <a:xfrm>
              <a:off x="2551008" y="3749064"/>
              <a:ext cx="6401925" cy="1294322"/>
            </a:xfrm>
            <a:custGeom>
              <a:avLst/>
              <a:gdLst>
                <a:gd name="connsiteX0" fmla="*/ 101435 w 608597"/>
                <a:gd name="connsiteY0" fmla="*/ 0 h 7403804"/>
                <a:gd name="connsiteX1" fmla="*/ 507162 w 608597"/>
                <a:gd name="connsiteY1" fmla="*/ 0 h 7403804"/>
                <a:gd name="connsiteX2" fmla="*/ 608597 w 608597"/>
                <a:gd name="connsiteY2" fmla="*/ 101435 h 7403804"/>
                <a:gd name="connsiteX3" fmla="*/ 608597 w 608597"/>
                <a:gd name="connsiteY3" fmla="*/ 7403804 h 7403804"/>
                <a:gd name="connsiteX4" fmla="*/ 608597 w 608597"/>
                <a:gd name="connsiteY4" fmla="*/ 7403804 h 7403804"/>
                <a:gd name="connsiteX5" fmla="*/ 0 w 608597"/>
                <a:gd name="connsiteY5" fmla="*/ 7403804 h 7403804"/>
                <a:gd name="connsiteX6" fmla="*/ 0 w 608597"/>
                <a:gd name="connsiteY6" fmla="*/ 7403804 h 7403804"/>
                <a:gd name="connsiteX7" fmla="*/ 0 w 608597"/>
                <a:gd name="connsiteY7" fmla="*/ 101435 h 7403804"/>
                <a:gd name="connsiteX8" fmla="*/ 101435 w 608597"/>
                <a:gd name="connsiteY8" fmla="*/ 0 h 740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597" h="7403804">
                  <a:moveTo>
                    <a:pt x="608597" y="1233998"/>
                  </a:moveTo>
                  <a:lnTo>
                    <a:pt x="608597" y="6169806"/>
                  </a:lnTo>
                  <a:cubicBezTo>
                    <a:pt x="608597" y="6851321"/>
                    <a:pt x="604864" y="7403798"/>
                    <a:pt x="600259" y="7403798"/>
                  </a:cubicBezTo>
                  <a:lnTo>
                    <a:pt x="0" y="7403798"/>
                  </a:lnTo>
                  <a:lnTo>
                    <a:pt x="0" y="7403798"/>
                  </a:lnTo>
                  <a:lnTo>
                    <a:pt x="0" y="6"/>
                  </a:lnTo>
                  <a:lnTo>
                    <a:pt x="0" y="6"/>
                  </a:lnTo>
                  <a:lnTo>
                    <a:pt x="600259" y="6"/>
                  </a:lnTo>
                  <a:cubicBezTo>
                    <a:pt x="604864" y="6"/>
                    <a:pt x="608597" y="552483"/>
                    <a:pt x="608597" y="1233998"/>
                  </a:cubicBezTo>
                  <a:close/>
                </a:path>
              </a:pathLst>
            </a:custGeom>
            <a:solidFill>
              <a:schemeClr val="bg1">
                <a:lumMod val="95000"/>
                <a:alpha val="90000"/>
              </a:schemeClr>
            </a:solidFill>
            <a:ln>
              <a:solidFill>
                <a:srgbClr val="86318C"/>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9343" tIns="28473" rIns="28473" bIns="28474" spcCol="1270" anchor="ctr"/>
            <a:lstStyle/>
            <a:p>
              <a:pPr marL="0" lvl="1" defTabSz="433388" eaLnBrk="1" hangingPunct="1">
                <a:lnSpc>
                  <a:spcPct val="90000"/>
                </a:lnSpc>
                <a:spcAft>
                  <a:spcPct val="15000"/>
                </a:spcAft>
                <a:defRPr/>
              </a:pPr>
              <a:r>
                <a:rPr lang="en-US" altLang="en-US" sz="1400" dirty="0"/>
                <a:t>There were major challenges facing Oakwood University related to payroll, finals being canceled, food service, ending the school year abruptly, evacuating students, commencement cancellation, etc.</a:t>
              </a:r>
              <a:endParaRPr lang="en-US" sz="1400" dirty="0"/>
            </a:p>
          </p:txBody>
        </p:sp>
        <p:sp>
          <p:nvSpPr>
            <p:cNvPr id="13" name="Freeform 12"/>
            <p:cNvSpPr/>
            <p:nvPr/>
          </p:nvSpPr>
          <p:spPr>
            <a:xfrm>
              <a:off x="2551008" y="5159934"/>
              <a:ext cx="6401925" cy="1163671"/>
            </a:xfrm>
            <a:custGeom>
              <a:avLst/>
              <a:gdLst>
                <a:gd name="connsiteX0" fmla="*/ 101435 w 608597"/>
                <a:gd name="connsiteY0" fmla="*/ 0 h 7403804"/>
                <a:gd name="connsiteX1" fmla="*/ 507162 w 608597"/>
                <a:gd name="connsiteY1" fmla="*/ 0 h 7403804"/>
                <a:gd name="connsiteX2" fmla="*/ 608597 w 608597"/>
                <a:gd name="connsiteY2" fmla="*/ 101435 h 7403804"/>
                <a:gd name="connsiteX3" fmla="*/ 608597 w 608597"/>
                <a:gd name="connsiteY3" fmla="*/ 7403804 h 7403804"/>
                <a:gd name="connsiteX4" fmla="*/ 608597 w 608597"/>
                <a:gd name="connsiteY4" fmla="*/ 7403804 h 7403804"/>
                <a:gd name="connsiteX5" fmla="*/ 0 w 608597"/>
                <a:gd name="connsiteY5" fmla="*/ 7403804 h 7403804"/>
                <a:gd name="connsiteX6" fmla="*/ 0 w 608597"/>
                <a:gd name="connsiteY6" fmla="*/ 7403804 h 7403804"/>
                <a:gd name="connsiteX7" fmla="*/ 0 w 608597"/>
                <a:gd name="connsiteY7" fmla="*/ 101435 h 7403804"/>
                <a:gd name="connsiteX8" fmla="*/ 101435 w 608597"/>
                <a:gd name="connsiteY8" fmla="*/ 0 h 740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597" h="7403804">
                  <a:moveTo>
                    <a:pt x="608597" y="1233998"/>
                  </a:moveTo>
                  <a:lnTo>
                    <a:pt x="608597" y="6169806"/>
                  </a:lnTo>
                  <a:cubicBezTo>
                    <a:pt x="608597" y="6851321"/>
                    <a:pt x="604864" y="7403798"/>
                    <a:pt x="600259" y="7403798"/>
                  </a:cubicBezTo>
                  <a:lnTo>
                    <a:pt x="0" y="7403798"/>
                  </a:lnTo>
                  <a:lnTo>
                    <a:pt x="0" y="7403798"/>
                  </a:lnTo>
                  <a:lnTo>
                    <a:pt x="0" y="6"/>
                  </a:lnTo>
                  <a:lnTo>
                    <a:pt x="0" y="6"/>
                  </a:lnTo>
                  <a:lnTo>
                    <a:pt x="600259" y="6"/>
                  </a:lnTo>
                  <a:cubicBezTo>
                    <a:pt x="604864" y="6"/>
                    <a:pt x="608597" y="552483"/>
                    <a:pt x="608597" y="1233998"/>
                  </a:cubicBezTo>
                  <a:close/>
                </a:path>
              </a:pathLst>
            </a:custGeom>
            <a:solidFill>
              <a:schemeClr val="bg1">
                <a:lumMod val="95000"/>
                <a:alpha val="90000"/>
              </a:schemeClr>
            </a:solidFill>
            <a:ln>
              <a:solidFill>
                <a:srgbClr val="86318C"/>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9343" tIns="28473" rIns="28473" bIns="28474" spcCol="1270" anchor="ctr"/>
            <a:lstStyle/>
            <a:p>
              <a:pPr marL="0" lvl="1" defTabSz="433388" eaLnBrk="1" hangingPunct="1">
                <a:lnSpc>
                  <a:spcPct val="90000"/>
                </a:lnSpc>
                <a:spcAft>
                  <a:spcPct val="15000"/>
                </a:spcAft>
                <a:defRPr/>
              </a:pPr>
              <a:r>
                <a:rPr lang="en-US" altLang="en-US" sz="1400" dirty="0"/>
                <a:t>There were minor issues related to cabin fever (students not being able to charge their devices, which led to restlessness), fuel for essential personnel (which led to gas station pumps being inoperable), and international students.</a:t>
              </a:r>
            </a:p>
          </p:txBody>
        </p:sp>
      </p:grpSp>
      <p:sp>
        <p:nvSpPr>
          <p:cNvPr id="27652" name="TextBox 13" descr="A scenario illustrating the need for COOP planning:&#10;&#10;"/>
          <p:cNvSpPr txBox="1">
            <a:spLocks noChangeArrowheads="1"/>
          </p:cNvSpPr>
          <p:nvPr/>
        </p:nvSpPr>
        <p:spPr bwMode="auto">
          <a:xfrm>
            <a:off x="1205656" y="2253546"/>
            <a:ext cx="1729978"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 typeface="Arial" pitchFamily="34" charset="0"/>
              <a:buNone/>
            </a:pPr>
            <a:r>
              <a:rPr lang="en-US" altLang="en-US" sz="1950" b="1" dirty="0">
                <a:solidFill>
                  <a:schemeClr val="bg1"/>
                </a:solidFill>
              </a:rPr>
              <a:t>A scenario illustrating the need for COOP planning: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dissolve">
                                      <p:cBhvr>
                                        <p:cTn id="7" dur="500"/>
                                        <p:tgtEl>
                                          <p:spTgt spid="2765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7651"/>
                                        </p:tgtEl>
                                        <p:attrNameLst>
                                          <p:attrName>style.visibility</p:attrName>
                                        </p:attrNameLst>
                                      </p:cBhvr>
                                      <p:to>
                                        <p:strVal val="visible"/>
                                      </p:to>
                                    </p:set>
                                    <p:anim calcmode="lin" valueType="num">
                                      <p:cBhvr additive="base">
                                        <p:cTn id="11" dur="500" fill="hold"/>
                                        <p:tgtEl>
                                          <p:spTgt spid="27651"/>
                                        </p:tgtEl>
                                        <p:attrNameLst>
                                          <p:attrName>ppt_x</p:attrName>
                                        </p:attrNameLst>
                                      </p:cBhvr>
                                      <p:tavLst>
                                        <p:tav tm="0">
                                          <p:val>
                                            <p:strVal val="#ppt_x"/>
                                          </p:val>
                                        </p:tav>
                                        <p:tav tm="100000">
                                          <p:val>
                                            <p:strVal val="#ppt_x"/>
                                          </p:val>
                                        </p:tav>
                                      </p:tavLst>
                                    </p:anim>
                                    <p:anim calcmode="lin" valueType="num">
                                      <p:cBhvr additive="base">
                                        <p:cTn id="12"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119188" y="0"/>
            <a:ext cx="8024812" cy="857250"/>
          </a:xfrm>
        </p:spPr>
        <p:txBody>
          <a:bodyPr/>
          <a:lstStyle/>
          <a:p>
            <a:pPr eaLnBrk="1" hangingPunct="1"/>
            <a:r>
              <a:rPr lang="en-US" altLang="en-US" sz="2400" dirty="0">
                <a:solidFill>
                  <a:schemeClr val="tx1"/>
                </a:solidFill>
              </a:rPr>
              <a:t>Steps 5 &amp; 6: Plan Preparation, Review, Approval, Implementation, and Maintenance (1 of 2)</a:t>
            </a:r>
          </a:p>
        </p:txBody>
      </p:sp>
      <p:grpSp>
        <p:nvGrpSpPr>
          <p:cNvPr id="2" name="Group 1">
            <a:extLst>
              <a:ext uri="{FF2B5EF4-FFF2-40B4-BE49-F238E27FC236}">
                <a16:creationId xmlns:a16="http://schemas.microsoft.com/office/drawing/2014/main" id="{B224E054-04A8-8E3D-2B70-30A621E5FCA0}"/>
              </a:ext>
            </a:extLst>
          </p:cNvPr>
          <p:cNvGrpSpPr/>
          <p:nvPr/>
        </p:nvGrpSpPr>
        <p:grpSpPr>
          <a:xfrm>
            <a:off x="1314450" y="1110855"/>
            <a:ext cx="6572250" cy="1013221"/>
            <a:chOff x="1314450" y="1110855"/>
            <a:chExt cx="6572250" cy="1013221"/>
          </a:xfrm>
        </p:grpSpPr>
        <p:pic>
          <p:nvPicPr>
            <p:cNvPr id="56324" name="Picture 2" descr="Step 5 and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1200150"/>
              <a:ext cx="6515100" cy="87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descr="oval around step 5"/>
            <p:cNvSpPr/>
            <p:nvPr/>
          </p:nvSpPr>
          <p:spPr>
            <a:xfrm>
              <a:off x="5697141" y="1110855"/>
              <a:ext cx="1122759" cy="10120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Oval 6" descr="oval around step 6"/>
            <p:cNvSpPr/>
            <p:nvPr/>
          </p:nvSpPr>
          <p:spPr>
            <a:xfrm>
              <a:off x="6763941" y="1112045"/>
              <a:ext cx="1122759" cy="10120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3" name="Content Placeholder 2"/>
          <p:cNvSpPr>
            <a:spLocks noGrp="1"/>
          </p:cNvSpPr>
          <p:nvPr>
            <p:ph idx="1"/>
          </p:nvPr>
        </p:nvSpPr>
        <p:spPr>
          <a:xfrm>
            <a:off x="1314450" y="2294335"/>
            <a:ext cx="6515100" cy="2413397"/>
          </a:xfrm>
        </p:spPr>
        <p:txBody>
          <a:bodyPr rtlCol="0">
            <a:normAutofit lnSpcReduction="10000"/>
          </a:bodyPr>
          <a:lstStyle/>
          <a:p>
            <a:pPr marL="0" indent="0" eaLnBrk="1" fontAlgn="auto" hangingPunct="1">
              <a:spcAft>
                <a:spcPts val="0"/>
              </a:spcAft>
              <a:buNone/>
              <a:defRPr/>
            </a:pPr>
            <a:r>
              <a:rPr lang="en-US" b="1" dirty="0"/>
              <a:t>Exercise and revise the plan as needed, and share it with stakeholders, including:</a:t>
            </a:r>
          </a:p>
          <a:p>
            <a:pPr marL="434579" lvl="1" eaLnBrk="1" fontAlgn="auto" hangingPunct="1">
              <a:spcAft>
                <a:spcPts val="0"/>
              </a:spcAft>
              <a:buFont typeface="Wingdings" panose="05000000000000000000" pitchFamily="2" charset="2"/>
              <a:buChar char="§"/>
              <a:defRPr/>
            </a:pPr>
            <a:r>
              <a:rPr lang="en-US" dirty="0"/>
              <a:t>Campus leadership;</a:t>
            </a:r>
          </a:p>
          <a:p>
            <a:pPr marL="434579" lvl="1" eaLnBrk="1" fontAlgn="auto" hangingPunct="1">
              <a:spcAft>
                <a:spcPts val="0"/>
              </a:spcAft>
              <a:buFont typeface="Wingdings" panose="05000000000000000000" pitchFamily="2" charset="2"/>
              <a:buChar char="§"/>
              <a:defRPr/>
            </a:pPr>
            <a:r>
              <a:rPr lang="en-US" dirty="0"/>
              <a:t>Personnel from key departments with roles in COOP implementation (e.g., IT and HR); and</a:t>
            </a:r>
          </a:p>
          <a:p>
            <a:pPr marL="434579" lvl="1" eaLnBrk="1" fontAlgn="auto" hangingPunct="1">
              <a:spcAft>
                <a:spcPts val="0"/>
              </a:spcAft>
              <a:buFont typeface="Wingdings" panose="05000000000000000000" pitchFamily="2" charset="2"/>
              <a:buChar char="§"/>
              <a:defRPr/>
            </a:pPr>
            <a:r>
              <a:rPr lang="en-US" dirty="0"/>
              <a:t>Community partners, including law enforcement and emergency management personnel.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ssolve">
                                      <p:cBhvr>
                                        <p:cTn id="2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141785" y="0"/>
            <a:ext cx="6604397" cy="857250"/>
          </a:xfrm>
        </p:spPr>
        <p:txBody>
          <a:bodyPr/>
          <a:lstStyle/>
          <a:p>
            <a:pPr eaLnBrk="1" hangingPunct="1">
              <a:lnSpc>
                <a:spcPct val="90000"/>
              </a:lnSpc>
            </a:pPr>
            <a:r>
              <a:rPr lang="en-US" altLang="en-US" sz="2400" dirty="0">
                <a:solidFill>
                  <a:schemeClr val="tx1"/>
                </a:solidFill>
              </a:rPr>
              <a:t>Steps 5 &amp; 6: Plan Preparation, Review, Approval, Implementation, and Maintenance (2 of 2)</a:t>
            </a:r>
          </a:p>
        </p:txBody>
      </p:sp>
      <p:sp>
        <p:nvSpPr>
          <p:cNvPr id="3" name="Content Placeholder 2"/>
          <p:cNvSpPr>
            <a:spLocks noGrp="1"/>
          </p:cNvSpPr>
          <p:nvPr>
            <p:ph idx="1"/>
          </p:nvPr>
        </p:nvSpPr>
        <p:spPr>
          <a:xfrm>
            <a:off x="1141784" y="991649"/>
            <a:ext cx="8002215" cy="3394472"/>
          </a:xfrm>
        </p:spPr>
        <p:txBody>
          <a:bodyPr rtlCol="0">
            <a:normAutofit/>
          </a:bodyPr>
          <a:lstStyle/>
          <a:p>
            <a:pPr marL="0" indent="0" eaLnBrk="1" fontAlgn="auto" hangingPunct="1">
              <a:spcAft>
                <a:spcPts val="0"/>
              </a:spcAft>
              <a:buNone/>
              <a:defRPr/>
            </a:pPr>
            <a:r>
              <a:rPr lang="en-US" sz="1800" dirty="0"/>
              <a:t>Exercise the plan and train staff members on it. Validate COOP planning by ensuring essential functions are supported, and check that:</a:t>
            </a:r>
          </a:p>
          <a:p>
            <a:pPr eaLnBrk="1" fontAlgn="auto" hangingPunct="1">
              <a:spcAft>
                <a:spcPts val="0"/>
              </a:spcAft>
              <a:buFont typeface="Arial"/>
              <a:buChar char="•"/>
              <a:defRPr/>
            </a:pPr>
            <a:endParaRPr lang="en-US" dirty="0"/>
          </a:p>
        </p:txBody>
      </p:sp>
      <p:graphicFrame>
        <p:nvGraphicFramePr>
          <p:cNvPr id="2" name="Diagram 1" descr="Staff understand their roles;&#10;Equipment and systems work as required;&#10;Timeliness of deployment is appropriate;&#10;Alternate facility’s supplies and capabilities are adequate;&#10;Interdependencies, supply chain issues, and infrastructure capabilities are addressed; and&#10;Deficiencies and vulnerabilities have been identified.&#10;"/>
          <p:cNvGraphicFramePr/>
          <p:nvPr>
            <p:extLst>
              <p:ext uri="{D42A27DB-BD31-4B8C-83A1-F6EECF244321}">
                <p14:modId xmlns:p14="http://schemas.microsoft.com/office/powerpoint/2010/main" val="1763416790"/>
              </p:ext>
            </p:extLst>
          </p:nvPr>
        </p:nvGraphicFramePr>
        <p:xfrm>
          <a:off x="1804510" y="1724906"/>
          <a:ext cx="5941672" cy="2929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2">
                                            <p:graphicEl>
                                              <a:dgm id="{3371B046-2651-446C-BE0B-315983ECE8B9}"/>
                                            </p:graphicEl>
                                          </p:spTgt>
                                        </p:tgtEl>
                                        <p:attrNameLst>
                                          <p:attrName>style.visibility</p:attrName>
                                        </p:attrNameLst>
                                      </p:cBhvr>
                                      <p:to>
                                        <p:strVal val="visible"/>
                                      </p:to>
                                    </p:set>
                                    <p:animEffect transition="in" filter="dissolve">
                                      <p:cBhvr>
                                        <p:cTn id="11" dur="1000"/>
                                        <p:tgtEl>
                                          <p:spTgt spid="2">
                                            <p:graphicEl>
                                              <a:dgm id="{3371B046-2651-446C-BE0B-315983ECE8B9}"/>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
                                            <p:graphicEl>
                                              <a:dgm id="{C7BC6F40-1999-4065-9126-A61D88F346E3}"/>
                                            </p:graphicEl>
                                          </p:spTgt>
                                        </p:tgtEl>
                                        <p:attrNameLst>
                                          <p:attrName>style.visibility</p:attrName>
                                        </p:attrNameLst>
                                      </p:cBhvr>
                                      <p:to>
                                        <p:strVal val="visible"/>
                                      </p:to>
                                    </p:set>
                                    <p:animEffect transition="in" filter="dissolve">
                                      <p:cBhvr>
                                        <p:cTn id="16" dur="1000"/>
                                        <p:tgtEl>
                                          <p:spTgt spid="2">
                                            <p:graphicEl>
                                              <a:dgm id="{C7BC6F40-1999-4065-9126-A61D88F346E3}"/>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
                                            <p:graphicEl>
                                              <a:dgm id="{C68C547A-05CA-4D6C-B391-F6B475DC5B74}"/>
                                            </p:graphicEl>
                                          </p:spTgt>
                                        </p:tgtEl>
                                        <p:attrNameLst>
                                          <p:attrName>style.visibility</p:attrName>
                                        </p:attrNameLst>
                                      </p:cBhvr>
                                      <p:to>
                                        <p:strVal val="visible"/>
                                      </p:to>
                                    </p:set>
                                    <p:animEffect transition="in" filter="dissolve">
                                      <p:cBhvr>
                                        <p:cTn id="21" dur="1000"/>
                                        <p:tgtEl>
                                          <p:spTgt spid="2">
                                            <p:graphicEl>
                                              <a:dgm id="{C68C547A-05CA-4D6C-B391-F6B475DC5B74}"/>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
                                            <p:graphicEl>
                                              <a:dgm id="{B044A163-0207-40F1-8E0B-0EB994A8F34D}"/>
                                            </p:graphicEl>
                                          </p:spTgt>
                                        </p:tgtEl>
                                        <p:attrNameLst>
                                          <p:attrName>style.visibility</p:attrName>
                                        </p:attrNameLst>
                                      </p:cBhvr>
                                      <p:to>
                                        <p:strVal val="visible"/>
                                      </p:to>
                                    </p:set>
                                    <p:animEffect transition="in" filter="dissolve">
                                      <p:cBhvr>
                                        <p:cTn id="26" dur="1000"/>
                                        <p:tgtEl>
                                          <p:spTgt spid="2">
                                            <p:graphicEl>
                                              <a:dgm id="{B044A163-0207-40F1-8E0B-0EB994A8F34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
                                            <p:graphicEl>
                                              <a:dgm id="{0EF79F4D-CEA8-4D37-930B-FA271F9483E5}"/>
                                            </p:graphicEl>
                                          </p:spTgt>
                                        </p:tgtEl>
                                        <p:attrNameLst>
                                          <p:attrName>style.visibility</p:attrName>
                                        </p:attrNameLst>
                                      </p:cBhvr>
                                      <p:to>
                                        <p:strVal val="visible"/>
                                      </p:to>
                                    </p:set>
                                    <p:animEffect transition="in" filter="dissolve">
                                      <p:cBhvr>
                                        <p:cTn id="31" dur="1000"/>
                                        <p:tgtEl>
                                          <p:spTgt spid="2">
                                            <p:graphicEl>
                                              <a:dgm id="{0EF79F4D-CEA8-4D37-930B-FA271F9483E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
                                            <p:graphicEl>
                                              <a:dgm id="{DEF38393-580A-43E8-B871-3CC4614FA389}"/>
                                            </p:graphicEl>
                                          </p:spTgt>
                                        </p:tgtEl>
                                        <p:attrNameLst>
                                          <p:attrName>style.visibility</p:attrName>
                                        </p:attrNameLst>
                                      </p:cBhvr>
                                      <p:to>
                                        <p:strVal val="visible"/>
                                      </p:to>
                                    </p:set>
                                    <p:animEffect transition="in" filter="dissolve">
                                      <p:cBhvr>
                                        <p:cTn id="36" dur="1000"/>
                                        <p:tgtEl>
                                          <p:spTgt spid="2">
                                            <p:graphicEl>
                                              <a:dgm id="{DEF38393-580A-43E8-B871-3CC4614FA38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2"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a:xfrm>
            <a:off x="0" y="111478"/>
            <a:ext cx="8985379" cy="857250"/>
          </a:xfrm>
        </p:spPr>
        <p:txBody>
          <a:bodyPr/>
          <a:lstStyle/>
          <a:p>
            <a:pPr algn="ctr" eaLnBrk="1" hangingPunct="1"/>
            <a:r>
              <a:rPr lang="en-US" altLang="en-US" b="1" dirty="0">
                <a:solidFill>
                  <a:schemeClr val="bg1"/>
                </a:solidFill>
              </a:rPr>
              <a:t>Final Thoughts</a:t>
            </a:r>
          </a:p>
        </p:txBody>
      </p:sp>
      <p:grpSp>
        <p:nvGrpSpPr>
          <p:cNvPr id="58371" name="Group 7" descr="Define “COOP Annex” and explain when this tool is used.&#10;Describe the key functions of a COOP Annex.&#10;Describe the various components of a COOP Annex.&#10;"/>
          <p:cNvGrpSpPr>
            <a:grpSpLocks/>
          </p:cNvGrpSpPr>
          <p:nvPr/>
        </p:nvGrpSpPr>
        <p:grpSpPr bwMode="auto">
          <a:xfrm>
            <a:off x="975360" y="968728"/>
            <a:ext cx="6696456" cy="3438032"/>
            <a:chOff x="1373874" y="2980140"/>
            <a:chExt cx="6623714" cy="4064000"/>
          </a:xfrm>
        </p:grpSpPr>
        <p:graphicFrame>
          <p:nvGraphicFramePr>
            <p:cNvPr id="3" name="Diagram 2"/>
            <p:cNvGraphicFramePr/>
            <p:nvPr>
              <p:extLst>
                <p:ext uri="{D42A27DB-BD31-4B8C-83A1-F6EECF244321}">
                  <p14:modId xmlns:p14="http://schemas.microsoft.com/office/powerpoint/2010/main" val="1890524717"/>
                </p:ext>
              </p:extLst>
            </p:nvPr>
          </p:nvGraphicFramePr>
          <p:xfrm>
            <a:off x="1373874" y="2980140"/>
            <a:ext cx="662371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descr="background"/>
            <p:cNvSpPr txBox="1"/>
            <p:nvPr/>
          </p:nvSpPr>
          <p:spPr>
            <a:xfrm>
              <a:off x="3357970" y="3106107"/>
              <a:ext cx="4639615" cy="984885"/>
            </a:xfrm>
            <a:prstGeom prst="rect">
              <a:avLst/>
            </a:prstGeom>
            <a:solidFill>
              <a:schemeClr val="accent3">
                <a:lumMod val="20000"/>
                <a:lumOff val="80000"/>
              </a:schemeClr>
            </a:solidFill>
            <a:ln w="12700">
              <a:solidFill>
                <a:schemeClr val="tx1"/>
              </a:solidFill>
            </a:ln>
          </p:spPr>
          <p:txBody>
            <a:bodyPr wrap="square">
              <a:spAutoFit/>
            </a:bodyPr>
            <a:lstStyle/>
            <a:p>
              <a:pPr eaLnBrk="1" hangingPunct="1">
                <a:defRPr/>
              </a:pPr>
              <a:r>
                <a:rPr lang="en-US" sz="2100" dirty="0"/>
                <a:t>Define “COOP Annex” and explain when this tool is used. </a:t>
              </a:r>
            </a:p>
          </p:txBody>
        </p:sp>
        <p:sp>
          <p:nvSpPr>
            <p:cNvPr id="5" name="TextBox 4" descr="background"/>
            <p:cNvSpPr txBox="1"/>
            <p:nvPr/>
          </p:nvSpPr>
          <p:spPr>
            <a:xfrm>
              <a:off x="3357973" y="4297765"/>
              <a:ext cx="4639615" cy="984885"/>
            </a:xfrm>
            <a:prstGeom prst="rect">
              <a:avLst/>
            </a:prstGeom>
            <a:solidFill>
              <a:schemeClr val="accent5">
                <a:lumMod val="20000"/>
                <a:lumOff val="80000"/>
              </a:schemeClr>
            </a:solidFill>
            <a:ln w="12700">
              <a:solidFill>
                <a:schemeClr val="tx1"/>
              </a:solidFill>
            </a:ln>
          </p:spPr>
          <p:txBody>
            <a:bodyPr>
              <a:spAutoFit/>
            </a:bodyPr>
            <a:lstStyle/>
            <a:p>
              <a:pPr eaLnBrk="1" hangingPunct="1">
                <a:defRPr/>
              </a:pPr>
              <a:r>
                <a:rPr lang="en-US" sz="2100" dirty="0"/>
                <a:t>Describe the key functions of a COOP Annex. </a:t>
              </a:r>
            </a:p>
          </p:txBody>
        </p:sp>
        <p:sp>
          <p:nvSpPr>
            <p:cNvPr id="6" name="TextBox 5"/>
            <p:cNvSpPr txBox="1"/>
            <p:nvPr/>
          </p:nvSpPr>
          <p:spPr>
            <a:xfrm>
              <a:off x="3357972" y="5575764"/>
              <a:ext cx="4639615" cy="984885"/>
            </a:xfrm>
            <a:prstGeom prst="rect">
              <a:avLst/>
            </a:prstGeom>
            <a:solidFill>
              <a:schemeClr val="accent4">
                <a:lumMod val="20000"/>
                <a:lumOff val="80000"/>
              </a:schemeClr>
            </a:solidFill>
            <a:ln w="12700">
              <a:solidFill>
                <a:schemeClr val="tx1"/>
              </a:solidFill>
            </a:ln>
          </p:spPr>
          <p:txBody>
            <a:bodyPr>
              <a:spAutoFit/>
            </a:bodyPr>
            <a:lstStyle/>
            <a:p>
              <a:pPr eaLnBrk="1" hangingPunct="1">
                <a:defRPr/>
              </a:pPr>
              <a:r>
                <a:rPr lang="en-US" sz="2100" dirty="0"/>
                <a:t>Describe the various components of a COOP Annex.</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8371"/>
                                        </p:tgtEl>
                                        <p:attrNameLst>
                                          <p:attrName>style.visibility</p:attrName>
                                        </p:attrNameLst>
                                      </p:cBhvr>
                                      <p:to>
                                        <p:strVal val="visible"/>
                                      </p:to>
                                    </p:set>
                                    <p:anim calcmode="lin" valueType="num">
                                      <p:cBhvr additive="base">
                                        <p:cTn id="7" dur="1000" fill="hold"/>
                                        <p:tgtEl>
                                          <p:spTgt spid="58371"/>
                                        </p:tgtEl>
                                        <p:attrNameLst>
                                          <p:attrName>ppt_x</p:attrName>
                                        </p:attrNameLst>
                                      </p:cBhvr>
                                      <p:tavLst>
                                        <p:tav tm="0">
                                          <p:val>
                                            <p:strVal val="#ppt_x"/>
                                          </p:val>
                                        </p:tav>
                                        <p:tav tm="100000">
                                          <p:val>
                                            <p:strVal val="#ppt_x"/>
                                          </p:val>
                                        </p:tav>
                                      </p:tavLst>
                                    </p:anim>
                                    <p:anim calcmode="lin" valueType="num">
                                      <p:cBhvr additive="base">
                                        <p:cTn id="8" dur="1000" fill="hold"/>
                                        <p:tgtEl>
                                          <p:spTgt spid="583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a:xfrm>
            <a:off x="0" y="788134"/>
            <a:ext cx="8985379" cy="857250"/>
          </a:xfrm>
        </p:spPr>
        <p:txBody>
          <a:bodyPr/>
          <a:lstStyle/>
          <a:p>
            <a:pPr algn="ctr" eaLnBrk="1" hangingPunct="1"/>
            <a:r>
              <a:rPr lang="en-US" altLang="en-US" b="1" dirty="0">
                <a:solidFill>
                  <a:schemeClr val="bg1"/>
                </a:solidFill>
              </a:rPr>
              <a:t>Final Thoughts (cont.)</a:t>
            </a:r>
          </a:p>
        </p:txBody>
      </p:sp>
      <p:sp>
        <p:nvSpPr>
          <p:cNvPr id="2" name="TextBox 1">
            <a:extLst>
              <a:ext uri="{FF2B5EF4-FFF2-40B4-BE49-F238E27FC236}">
                <a16:creationId xmlns:a16="http://schemas.microsoft.com/office/drawing/2014/main" id="{3518E792-3904-5746-21AF-D33792EE564F}"/>
              </a:ext>
            </a:extLst>
          </p:cNvPr>
          <p:cNvSpPr txBox="1"/>
          <p:nvPr/>
        </p:nvSpPr>
        <p:spPr>
          <a:xfrm>
            <a:off x="749808" y="1910030"/>
            <a:ext cx="7946136" cy="2308324"/>
          </a:xfrm>
          <a:prstGeom prst="rect">
            <a:avLst/>
          </a:prstGeom>
          <a:noFill/>
        </p:spPr>
        <p:txBody>
          <a:bodyPr wrap="square" rtlCol="0">
            <a:spAutoFit/>
          </a:bodyPr>
          <a:lstStyle/>
          <a:p>
            <a:pPr marL="257175" indent="-257175">
              <a:buFont typeface="Arial" panose="020B0604020202020204" pitchFamily="34" charset="0"/>
              <a:buChar char="•"/>
            </a:pPr>
            <a:r>
              <a:rPr lang="en-US" sz="2400" b="1" dirty="0">
                <a:solidFill>
                  <a:schemeClr val="bg1"/>
                </a:solidFill>
              </a:rPr>
              <a:t>How should students be compensated when they fail to receive services they have paid for because of an unanticipated institution closure?</a:t>
            </a:r>
          </a:p>
          <a:p>
            <a:pPr marL="257175" indent="-257175">
              <a:buFont typeface="Arial" panose="020B0604020202020204" pitchFamily="34" charset="0"/>
              <a:buChar char="•"/>
            </a:pPr>
            <a:endParaRPr lang="en-US" sz="2400" b="1" dirty="0">
              <a:solidFill>
                <a:schemeClr val="bg1"/>
              </a:solidFill>
            </a:endParaRPr>
          </a:p>
          <a:p>
            <a:pPr marL="257175" indent="-257175">
              <a:buFont typeface="Arial" panose="020B0604020202020204" pitchFamily="34" charset="0"/>
              <a:buChar char="•"/>
            </a:pPr>
            <a:r>
              <a:rPr lang="en-US" sz="2400" b="1" dirty="0">
                <a:solidFill>
                  <a:schemeClr val="bg1"/>
                </a:solidFill>
              </a:rPr>
              <a:t>What plans should be made for the recovery of student records?</a:t>
            </a:r>
          </a:p>
        </p:txBody>
      </p:sp>
    </p:spTree>
    <p:extLst>
      <p:ext uri="{BB962C8B-B14F-4D97-AF65-F5344CB8AC3E}">
        <p14:creationId xmlns:p14="http://schemas.microsoft.com/office/powerpoint/2010/main" val="39172018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138428" y="67247"/>
            <a:ext cx="6172200" cy="857250"/>
          </a:xfrm>
        </p:spPr>
        <p:txBody>
          <a:bodyPr/>
          <a:lstStyle/>
          <a:p>
            <a:pPr eaLnBrk="1" hangingPunct="1"/>
            <a:r>
              <a:rPr lang="en-US" altLang="en-US" dirty="0">
                <a:solidFill>
                  <a:schemeClr val="tx1"/>
                </a:solidFill>
              </a:rPr>
              <a:t>Next Steps</a:t>
            </a:r>
          </a:p>
        </p:txBody>
      </p:sp>
      <p:graphicFrame>
        <p:nvGraphicFramePr>
          <p:cNvPr id="4" name="Diagram 3" descr="What are three things I learned from this presentation?  &#10;How can I implement them at my school or district?    &#10;What steps will I take to implement these changes in my school EOP?&#10;"/>
          <p:cNvGraphicFramePr/>
          <p:nvPr>
            <p:extLst>
              <p:ext uri="{D42A27DB-BD31-4B8C-83A1-F6EECF244321}">
                <p14:modId xmlns:p14="http://schemas.microsoft.com/office/powerpoint/2010/main" val="3317869822"/>
              </p:ext>
            </p:extLst>
          </p:nvPr>
        </p:nvGraphicFramePr>
        <p:xfrm>
          <a:off x="1378425" y="1334353"/>
          <a:ext cx="7244367"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graphicEl>
                                              <a:dgm id="{8A4EE0DA-05ED-4FB8-AA30-C40ED5D3D6B1}"/>
                                            </p:graphicEl>
                                          </p:spTgt>
                                        </p:tgtEl>
                                        <p:attrNameLst>
                                          <p:attrName>style.visibility</p:attrName>
                                        </p:attrNameLst>
                                      </p:cBhvr>
                                      <p:to>
                                        <p:strVal val="visible"/>
                                      </p:to>
                                    </p:set>
                                    <p:animEffect transition="in" filter="blinds(horizontal)">
                                      <p:cBhvr>
                                        <p:cTn id="7" dur="2000"/>
                                        <p:tgtEl>
                                          <p:spTgt spid="4">
                                            <p:graphicEl>
                                              <a:dgm id="{8A4EE0DA-05ED-4FB8-AA30-C40ED5D3D6B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graphicEl>
                                              <a:dgm id="{88C389B9-CB22-4D9D-A93A-5B288AB14FF4}"/>
                                            </p:graphicEl>
                                          </p:spTgt>
                                        </p:tgtEl>
                                        <p:attrNameLst>
                                          <p:attrName>style.visibility</p:attrName>
                                        </p:attrNameLst>
                                      </p:cBhvr>
                                      <p:to>
                                        <p:strVal val="visible"/>
                                      </p:to>
                                    </p:set>
                                    <p:animEffect transition="in" filter="blinds(horizontal)">
                                      <p:cBhvr>
                                        <p:cTn id="12" dur="2000"/>
                                        <p:tgtEl>
                                          <p:spTgt spid="4">
                                            <p:graphicEl>
                                              <a:dgm id="{88C389B9-CB22-4D9D-A93A-5B288AB14FF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graphicEl>
                                              <a:dgm id="{E2FDEB5B-6897-434A-B266-90CE22E77C06}"/>
                                            </p:graphicEl>
                                          </p:spTgt>
                                        </p:tgtEl>
                                        <p:attrNameLst>
                                          <p:attrName>style.visibility</p:attrName>
                                        </p:attrNameLst>
                                      </p:cBhvr>
                                      <p:to>
                                        <p:strVal val="visible"/>
                                      </p:to>
                                    </p:set>
                                    <p:animEffect transition="in" filter="blinds(horizontal)">
                                      <p:cBhvr>
                                        <p:cTn id="17" dur="2000"/>
                                        <p:tgtEl>
                                          <p:spTgt spid="4">
                                            <p:graphicEl>
                                              <a:dgm id="{E2FDEB5B-6897-434A-B266-90CE22E77C0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graphicEl>
                                              <a:dgm id="{B76259C3-6430-471D-835C-A883C6A27E8F}"/>
                                            </p:graphicEl>
                                          </p:spTgt>
                                        </p:tgtEl>
                                        <p:attrNameLst>
                                          <p:attrName>style.visibility</p:attrName>
                                        </p:attrNameLst>
                                      </p:cBhvr>
                                      <p:to>
                                        <p:strVal val="visible"/>
                                      </p:to>
                                    </p:set>
                                    <p:animEffect transition="in" filter="blinds(horizontal)">
                                      <p:cBhvr>
                                        <p:cTn id="22" dur="2000"/>
                                        <p:tgtEl>
                                          <p:spTgt spid="4">
                                            <p:graphicEl>
                                              <a:dgm id="{B76259C3-6430-471D-835C-A883C6A27E8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graphicEl>
                                              <a:dgm id="{B0FE173E-20EB-4E91-9F2B-D69940F1D58C}"/>
                                            </p:graphicEl>
                                          </p:spTgt>
                                        </p:tgtEl>
                                        <p:attrNameLst>
                                          <p:attrName>style.visibility</p:attrName>
                                        </p:attrNameLst>
                                      </p:cBhvr>
                                      <p:to>
                                        <p:strVal val="visible"/>
                                      </p:to>
                                    </p:set>
                                    <p:animEffect transition="in" filter="blinds(horizontal)">
                                      <p:cBhvr>
                                        <p:cTn id="27" dur="2000"/>
                                        <p:tgtEl>
                                          <p:spTgt spid="4">
                                            <p:graphicEl>
                                              <a:dgm id="{B0FE173E-20EB-4E91-9F2B-D69940F1D58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graphicEl>
                                              <a:dgm id="{CE4FFE09-D52B-4851-A28E-81D01CD83CC1}"/>
                                            </p:graphicEl>
                                          </p:spTgt>
                                        </p:tgtEl>
                                        <p:attrNameLst>
                                          <p:attrName>style.visibility</p:attrName>
                                        </p:attrNameLst>
                                      </p:cBhvr>
                                      <p:to>
                                        <p:strVal val="visible"/>
                                      </p:to>
                                    </p:set>
                                    <p:animEffect transition="in" filter="blinds(horizontal)">
                                      <p:cBhvr>
                                        <p:cTn id="32" dur="2000"/>
                                        <p:tgtEl>
                                          <p:spTgt spid="4">
                                            <p:graphicEl>
                                              <a:dgm id="{CE4FFE09-D52B-4851-A28E-81D01CD83CC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DE38D-E74B-803A-CA77-239C07A91CE5}"/>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B7179189-3197-7394-C905-54631BAE73B5}"/>
              </a:ext>
            </a:extLst>
          </p:cNvPr>
          <p:cNvPicPr>
            <a:picLocks noChangeAspect="1"/>
          </p:cNvPicPr>
          <p:nvPr/>
        </p:nvPicPr>
        <p:blipFill>
          <a:blip r:embed="rId2"/>
          <a:srcRect/>
          <a:stretch/>
        </p:blipFill>
        <p:spPr>
          <a:xfrm>
            <a:off x="-23814" y="-17215"/>
            <a:ext cx="9191627" cy="5160715"/>
          </a:xfrm>
          <a:prstGeom prst="rect">
            <a:avLst/>
          </a:prstGeom>
        </p:spPr>
      </p:pic>
    </p:spTree>
    <p:extLst>
      <p:ext uri="{BB962C8B-B14F-4D97-AF65-F5344CB8AC3E}">
        <p14:creationId xmlns:p14="http://schemas.microsoft.com/office/powerpoint/2010/main" val="315006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43001" y="70866"/>
            <a:ext cx="7882128" cy="857250"/>
          </a:xfrm>
        </p:spPr>
        <p:txBody>
          <a:bodyPr/>
          <a:lstStyle/>
          <a:p>
            <a:pPr eaLnBrk="1" hangingPunct="1"/>
            <a:r>
              <a:rPr lang="en-US" altLang="en-US" dirty="0">
                <a:solidFill>
                  <a:schemeClr val="tx1"/>
                </a:solidFill>
              </a:rPr>
              <a:t>What is a COOP Annex?</a:t>
            </a:r>
          </a:p>
        </p:txBody>
      </p:sp>
      <p:sp>
        <p:nvSpPr>
          <p:cNvPr id="28675" name="Content Placeholder 2"/>
          <p:cNvSpPr>
            <a:spLocks noGrp="1"/>
          </p:cNvSpPr>
          <p:nvPr>
            <p:ph idx="1"/>
          </p:nvPr>
        </p:nvSpPr>
        <p:spPr>
          <a:xfrm>
            <a:off x="1039938" y="1184053"/>
            <a:ext cx="3216167" cy="3525602"/>
          </a:xfrm>
        </p:spPr>
        <p:txBody>
          <a:bodyPr/>
          <a:lstStyle/>
          <a:p>
            <a:pPr marL="0" indent="0" eaLnBrk="1" hangingPunct="1">
              <a:spcBef>
                <a:spcPts val="300"/>
              </a:spcBef>
              <a:buNone/>
              <a:defRPr/>
            </a:pPr>
            <a:r>
              <a:rPr lang="en-US" altLang="en-US" sz="1800" dirty="0">
                <a:solidFill>
                  <a:srgbClr val="000000"/>
                </a:solidFill>
                <a:ea typeface="ＭＳ Ｐゴシック" pitchFamily="34" charset="-128"/>
              </a:rPr>
              <a:t>A COOP Annex describes how an institution of higher education (IHE) will ensure that </a:t>
            </a:r>
            <a:r>
              <a:rPr lang="en-US" altLang="en-US" sz="1800" b="1" dirty="0">
                <a:solidFill>
                  <a:srgbClr val="000000"/>
                </a:solidFill>
                <a:ea typeface="ＭＳ Ｐゴシック" pitchFamily="34" charset="-128"/>
              </a:rPr>
              <a:t>essential functions</a:t>
            </a:r>
            <a:r>
              <a:rPr lang="en-US" altLang="en-US" sz="1800" dirty="0">
                <a:solidFill>
                  <a:srgbClr val="000000"/>
                </a:solidFill>
                <a:ea typeface="ＭＳ Ｐゴシック" pitchFamily="34" charset="-128"/>
              </a:rPr>
              <a:t> continue during an emergency and its aftermath. </a:t>
            </a:r>
          </a:p>
          <a:p>
            <a:pPr eaLnBrk="1" hangingPunct="1">
              <a:spcBef>
                <a:spcPts val="300"/>
              </a:spcBef>
              <a:buFont typeface="Wingdings" panose="05000000000000000000" pitchFamily="2" charset="2"/>
              <a:buChar char="§"/>
              <a:defRPr/>
            </a:pPr>
            <a:r>
              <a:rPr lang="en-US" altLang="en-US" sz="1800" dirty="0">
                <a:solidFill>
                  <a:srgbClr val="000000"/>
                </a:solidFill>
                <a:ea typeface="ＭＳ Ｐゴシック" pitchFamily="34" charset="-128"/>
              </a:rPr>
              <a:t>Restores essential functions within 12 hours of activation</a:t>
            </a:r>
          </a:p>
          <a:p>
            <a:pPr eaLnBrk="1" hangingPunct="1">
              <a:spcBef>
                <a:spcPts val="300"/>
              </a:spcBef>
              <a:buFont typeface="Wingdings" panose="05000000000000000000" pitchFamily="2" charset="2"/>
              <a:buChar char="§"/>
              <a:defRPr/>
            </a:pPr>
            <a:r>
              <a:rPr lang="en-US" altLang="en-US" sz="1800" dirty="0">
                <a:solidFill>
                  <a:srgbClr val="000000"/>
                </a:solidFill>
                <a:ea typeface="ＭＳ Ｐゴシック" pitchFamily="34" charset="-128"/>
              </a:rPr>
              <a:t>Sustains restored essential functions for up to 30 days or until full operational status is achieved</a:t>
            </a:r>
          </a:p>
        </p:txBody>
      </p:sp>
      <p:sp>
        <p:nvSpPr>
          <p:cNvPr id="28677" name="Rectangle 1"/>
          <p:cNvSpPr>
            <a:spLocks noChangeArrowheads="1"/>
          </p:cNvSpPr>
          <p:nvPr/>
        </p:nvSpPr>
        <p:spPr bwMode="auto">
          <a:xfrm>
            <a:off x="4988052" y="1225106"/>
            <a:ext cx="3621024" cy="784830"/>
          </a:xfrm>
          <a:prstGeom prst="rect">
            <a:avLst/>
          </a:prstGeom>
          <a:noFill/>
          <a:ln w="25400">
            <a:solidFill>
              <a:srgbClr val="86318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ts val="300"/>
              </a:spcBef>
              <a:buNone/>
            </a:pPr>
            <a:r>
              <a:rPr lang="en-US" altLang="en-US" sz="1500" dirty="0">
                <a:solidFill>
                  <a:srgbClr val="000000"/>
                </a:solidFill>
                <a:ea typeface="MS PGothic" pitchFamily="34" charset="-128"/>
              </a:rPr>
              <a:t>The COOP Annex is located in the Functional Annexes section of a school’s emergency operations plan (EOP).</a:t>
            </a:r>
          </a:p>
        </p:txBody>
      </p:sp>
      <p:graphicFrame>
        <p:nvGraphicFramePr>
          <p:cNvPr id="5" name="Diagram 4" descr="SCHOOL EOP&#10;BASIC PLAN&#10;FUNCTIONAL ANNEXES&#10;THREAT AND HAZARD ANNEXES&#10;"/>
          <p:cNvGraphicFramePr/>
          <p:nvPr>
            <p:extLst>
              <p:ext uri="{D42A27DB-BD31-4B8C-83A1-F6EECF244321}">
                <p14:modId xmlns:p14="http://schemas.microsoft.com/office/powerpoint/2010/main" val="2132655411"/>
              </p:ext>
            </p:extLst>
          </p:nvPr>
        </p:nvGraphicFramePr>
        <p:xfrm>
          <a:off x="4572000" y="2170775"/>
          <a:ext cx="4453129" cy="2044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dissolve">
                                      <p:cBhvr>
                                        <p:cTn id="7" dur="500"/>
                                        <p:tgtEl>
                                          <p:spTgt spid="28675">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animEffect transition="in" filter="dissolve">
                                      <p:cBhvr>
                                        <p:cTn id="11" dur="500"/>
                                        <p:tgtEl>
                                          <p:spTgt spid="28675">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animEffect transition="in" filter="dissolve">
                                      <p:cBhvr>
                                        <p:cTn id="15" dur="500"/>
                                        <p:tgtEl>
                                          <p:spTgt spid="28675">
                                            <p:txEl>
                                              <p:pRg st="2" end="2"/>
                                            </p:txEl>
                                          </p:spTgt>
                                        </p:tgtEl>
                                      </p:cBhvr>
                                    </p:animEffect>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28677">
                                            <p:bg/>
                                          </p:spTgt>
                                        </p:tgtEl>
                                        <p:attrNameLst>
                                          <p:attrName>style.visibility</p:attrName>
                                        </p:attrNameLst>
                                      </p:cBhvr>
                                      <p:to>
                                        <p:strVal val="visible"/>
                                      </p:to>
                                    </p:set>
                                    <p:anim calcmode="lin" valueType="num">
                                      <p:cBhvr additive="base">
                                        <p:cTn id="19" dur="500" fill="hold"/>
                                        <p:tgtEl>
                                          <p:spTgt spid="28677">
                                            <p:bg/>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77">
                                            <p:bg/>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8677">
                                            <p:txEl>
                                              <p:pRg st="0" end="0"/>
                                            </p:txEl>
                                          </p:spTgt>
                                        </p:tgtEl>
                                        <p:attrNameLst>
                                          <p:attrName>style.visibility</p:attrName>
                                        </p:attrNameLst>
                                      </p:cBhvr>
                                      <p:to>
                                        <p:strVal val="visible"/>
                                      </p:to>
                                    </p:set>
                                    <p:anim calcmode="lin" valueType="num">
                                      <p:cBhvr additive="base">
                                        <p:cTn id="23" dur="500" fill="hold"/>
                                        <p:tgtEl>
                                          <p:spTgt spid="28677">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8677">
                                            <p:txEl>
                                              <p:pRg st="0" end="0"/>
                                            </p:txEl>
                                          </p:spTgt>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1000" fill="hold"/>
                                        <p:tgtEl>
                                          <p:spTgt spid="5"/>
                                        </p:tgtEl>
                                        <p:attrNameLst>
                                          <p:attrName>ppt_x</p:attrName>
                                        </p:attrNameLst>
                                      </p:cBhvr>
                                      <p:tavLst>
                                        <p:tav tm="0">
                                          <p:val>
                                            <p:strVal val="#ppt_x"/>
                                          </p:val>
                                        </p:tav>
                                        <p:tav tm="100000">
                                          <p:val>
                                            <p:strVal val="#ppt_x"/>
                                          </p:val>
                                        </p:tav>
                                      </p:tavLst>
                                    </p:anim>
                                    <p:anim calcmode="lin" valueType="num">
                                      <p:cBhvr additive="base">
                                        <p:cTn id="29"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28677" grpId="0" build="allAtOnce" animBg="1"/>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143000" y="0"/>
            <a:ext cx="8001000" cy="857250"/>
          </a:xfrm>
        </p:spPr>
        <p:txBody>
          <a:bodyPr/>
          <a:lstStyle/>
          <a:p>
            <a:r>
              <a:rPr lang="en-US" altLang="en-US" dirty="0">
                <a:solidFill>
                  <a:schemeClr val="tx1"/>
                </a:solidFill>
              </a:rPr>
              <a:t>Essential and Nonessential Functions</a:t>
            </a:r>
          </a:p>
        </p:txBody>
      </p:sp>
      <p:sp>
        <p:nvSpPr>
          <p:cNvPr id="29699" name="Content Placeholder 2"/>
          <p:cNvSpPr>
            <a:spLocks noGrp="1"/>
          </p:cNvSpPr>
          <p:nvPr>
            <p:ph idx="1"/>
          </p:nvPr>
        </p:nvSpPr>
        <p:spPr>
          <a:xfrm>
            <a:off x="1264920" y="1282447"/>
            <a:ext cx="7357872" cy="3088385"/>
          </a:xfrm>
        </p:spPr>
        <p:txBody>
          <a:bodyPr/>
          <a:lstStyle/>
          <a:p>
            <a:pPr>
              <a:buFont typeface="Wingdings" pitchFamily="2" charset="2"/>
              <a:buChar char="§"/>
            </a:pPr>
            <a:r>
              <a:rPr lang="en-US" altLang="en-US" sz="2100" dirty="0"/>
              <a:t>Essential functions are those organizational functions and activities that </a:t>
            </a:r>
            <a:r>
              <a:rPr lang="en-US" altLang="en-US" sz="2100" i="1" u="sng" dirty="0"/>
              <a:t>must</a:t>
            </a:r>
            <a:r>
              <a:rPr lang="en-US" altLang="en-US" sz="2100" dirty="0"/>
              <a:t> continue under any and all circumstances, including when an IHE is closed. </a:t>
            </a:r>
          </a:p>
          <a:p>
            <a:pPr>
              <a:buFont typeface="Wingdings" pitchFamily="2" charset="2"/>
              <a:buChar char="§"/>
            </a:pPr>
            <a:r>
              <a:rPr lang="en-US" altLang="en-US" sz="2100" dirty="0"/>
              <a:t>Nonessential functions are those services and activities that could cease in an emergency situation.</a:t>
            </a:r>
          </a:p>
          <a:p>
            <a:pPr>
              <a:buFont typeface="Wingdings" pitchFamily="2" charset="2"/>
              <a:buChar char="§"/>
            </a:pPr>
            <a:r>
              <a:rPr lang="en-US" altLang="en-US" sz="2100" dirty="0"/>
              <a:t>The basic process:</a:t>
            </a:r>
          </a:p>
          <a:p>
            <a:pPr marL="685800" lvl="1" indent="-342900">
              <a:buFont typeface="+mj-lt"/>
              <a:buAutoNum type="arabicPeriod"/>
            </a:pPr>
            <a:r>
              <a:rPr lang="en-US" altLang="en-US" sz="1800" dirty="0"/>
              <a:t>Identify essential functions.</a:t>
            </a:r>
          </a:p>
          <a:p>
            <a:pPr marL="685800" lvl="1" indent="-342900">
              <a:buFont typeface="+mj-lt"/>
              <a:buAutoNum type="arabicPeriod"/>
            </a:pPr>
            <a:r>
              <a:rPr lang="en-US" altLang="en-US" sz="1800" dirty="0"/>
              <a:t>Identify supporting tasks and resources for continuing or reestablishing essential functions.</a:t>
            </a:r>
          </a:p>
          <a:p>
            <a:pPr lvl="1">
              <a:buFont typeface="Wingdings" pitchFamily="2" charset="2"/>
              <a:buChar char="§"/>
            </a:pPr>
            <a:endParaRPr lang="en-US" altLang="en-US" sz="13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2000" fill="hold"/>
                                        <p:tgtEl>
                                          <p:spTgt spid="29699">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2000" fill="hold"/>
                                        <p:tgtEl>
                                          <p:spTgt spid="29699">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2000" fill="hold"/>
                                        <p:tgtEl>
                                          <p:spTgt spid="29699">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2969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9699">
                                            <p:txEl>
                                              <p:pRg st="3" end="3"/>
                                            </p:txEl>
                                          </p:spTgt>
                                        </p:tgtEl>
                                        <p:attrNameLst>
                                          <p:attrName>style.visibility</p:attrName>
                                        </p:attrNameLst>
                                      </p:cBhvr>
                                      <p:to>
                                        <p:strVal val="visible"/>
                                      </p:to>
                                    </p:set>
                                    <p:anim calcmode="lin" valueType="num">
                                      <p:cBhvr additive="base">
                                        <p:cTn id="23" dur="2000" fill="hold"/>
                                        <p:tgtEl>
                                          <p:spTgt spid="29699">
                                            <p:txEl>
                                              <p:pRg st="3" end="3"/>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2969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 calcmode="lin" valueType="num">
                                      <p:cBhvr additive="base">
                                        <p:cTn id="27" dur="2000" fill="hold"/>
                                        <p:tgtEl>
                                          <p:spTgt spid="29699">
                                            <p:txEl>
                                              <p:pRg st="4" end="4"/>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296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133856" y="132160"/>
            <a:ext cx="7653528" cy="857250"/>
          </a:xfrm>
        </p:spPr>
        <p:txBody>
          <a:bodyPr/>
          <a:lstStyle/>
          <a:p>
            <a:r>
              <a:rPr lang="en-US" altLang="en-US" dirty="0">
                <a:solidFill>
                  <a:schemeClr val="tx1"/>
                </a:solidFill>
              </a:rPr>
              <a:t>Categories of Essential Functions</a:t>
            </a:r>
          </a:p>
        </p:txBody>
      </p:sp>
      <p:graphicFrame>
        <p:nvGraphicFramePr>
          <p:cNvPr id="6" name="Diagram 5" descr="Learning&#10;Administration&#10;Transportation&#10;Support&#10;Communication"/>
          <p:cNvGraphicFramePr/>
          <p:nvPr>
            <p:extLst>
              <p:ext uri="{D42A27DB-BD31-4B8C-83A1-F6EECF244321}">
                <p14:modId xmlns:p14="http://schemas.microsoft.com/office/powerpoint/2010/main" val="2889444650"/>
              </p:ext>
            </p:extLst>
          </p:nvPr>
        </p:nvGraphicFramePr>
        <p:xfrm>
          <a:off x="2274174" y="1319704"/>
          <a:ext cx="5854842" cy="3268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graphicEl>
                                              <a:dgm id="{E6EC2D36-C703-4F4D-9432-7667A7F4B179}"/>
                                            </p:graphicEl>
                                          </p:spTgt>
                                        </p:tgtEl>
                                        <p:attrNameLst>
                                          <p:attrName>style.visibility</p:attrName>
                                        </p:attrNameLst>
                                      </p:cBhvr>
                                      <p:to>
                                        <p:strVal val="visible"/>
                                      </p:to>
                                    </p:set>
                                    <p:animEffect transition="in" filter="dissolve">
                                      <p:cBhvr>
                                        <p:cTn id="7" dur="1000"/>
                                        <p:tgtEl>
                                          <p:spTgt spid="6">
                                            <p:graphicEl>
                                              <a:dgm id="{E6EC2D36-C703-4F4D-9432-7667A7F4B179}"/>
                                            </p:graphic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graphicEl>
                                              <a:dgm id="{A11DB06D-038B-41B3-9A15-09E1F7571771}"/>
                                            </p:graphicEl>
                                          </p:spTgt>
                                        </p:tgtEl>
                                        <p:attrNameLst>
                                          <p:attrName>style.visibility</p:attrName>
                                        </p:attrNameLst>
                                      </p:cBhvr>
                                      <p:to>
                                        <p:strVal val="visible"/>
                                      </p:to>
                                    </p:set>
                                    <p:animEffect transition="in" filter="dissolve">
                                      <p:cBhvr>
                                        <p:cTn id="10" dur="1000"/>
                                        <p:tgtEl>
                                          <p:spTgt spid="6">
                                            <p:graphicEl>
                                              <a:dgm id="{A11DB06D-038B-41B3-9A15-09E1F757177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graphicEl>
                                              <a:dgm id="{4F34CCF5-9E28-4C26-A985-2060622B3481}"/>
                                            </p:graphicEl>
                                          </p:spTgt>
                                        </p:tgtEl>
                                        <p:attrNameLst>
                                          <p:attrName>style.visibility</p:attrName>
                                        </p:attrNameLst>
                                      </p:cBhvr>
                                      <p:to>
                                        <p:strVal val="visible"/>
                                      </p:to>
                                    </p:set>
                                    <p:animEffect transition="in" filter="dissolve">
                                      <p:cBhvr>
                                        <p:cTn id="15" dur="1000"/>
                                        <p:tgtEl>
                                          <p:spTgt spid="6">
                                            <p:graphicEl>
                                              <a:dgm id="{4F34CCF5-9E28-4C26-A985-2060622B3481}"/>
                                            </p:graphic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graphicEl>
                                              <a:dgm id="{188136F9-408E-4C21-B0DE-6E51E3522DE0}"/>
                                            </p:graphicEl>
                                          </p:spTgt>
                                        </p:tgtEl>
                                        <p:attrNameLst>
                                          <p:attrName>style.visibility</p:attrName>
                                        </p:attrNameLst>
                                      </p:cBhvr>
                                      <p:to>
                                        <p:strVal val="visible"/>
                                      </p:to>
                                    </p:set>
                                    <p:animEffect transition="in" filter="dissolve">
                                      <p:cBhvr>
                                        <p:cTn id="18" dur="1000"/>
                                        <p:tgtEl>
                                          <p:spTgt spid="6">
                                            <p:graphicEl>
                                              <a:dgm id="{188136F9-408E-4C21-B0DE-6E51E3522DE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graphicEl>
                                              <a:dgm id="{B56A2514-6209-49CF-9A07-BBC3BF9CC134}"/>
                                            </p:graphicEl>
                                          </p:spTgt>
                                        </p:tgtEl>
                                        <p:attrNameLst>
                                          <p:attrName>style.visibility</p:attrName>
                                        </p:attrNameLst>
                                      </p:cBhvr>
                                      <p:to>
                                        <p:strVal val="visible"/>
                                      </p:to>
                                    </p:set>
                                    <p:animEffect transition="in" filter="dissolve">
                                      <p:cBhvr>
                                        <p:cTn id="23" dur="1000"/>
                                        <p:tgtEl>
                                          <p:spTgt spid="6">
                                            <p:graphicEl>
                                              <a:dgm id="{B56A2514-6209-49CF-9A07-BBC3BF9CC134}"/>
                                            </p:graphic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
                                            <p:graphicEl>
                                              <a:dgm id="{AF4788F3-C235-4D70-91A7-CB79D3DCAC93}"/>
                                            </p:graphicEl>
                                          </p:spTgt>
                                        </p:tgtEl>
                                        <p:attrNameLst>
                                          <p:attrName>style.visibility</p:attrName>
                                        </p:attrNameLst>
                                      </p:cBhvr>
                                      <p:to>
                                        <p:strVal val="visible"/>
                                      </p:to>
                                    </p:set>
                                    <p:animEffect transition="in" filter="dissolve">
                                      <p:cBhvr>
                                        <p:cTn id="26" dur="1000"/>
                                        <p:tgtEl>
                                          <p:spTgt spid="6">
                                            <p:graphicEl>
                                              <a:dgm id="{AF4788F3-C235-4D70-91A7-CB79D3DCAC93}"/>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
                                            <p:graphicEl>
                                              <a:dgm id="{A334394A-D50C-42DB-95BA-FF8E2704FFBB}"/>
                                            </p:graphicEl>
                                          </p:spTgt>
                                        </p:tgtEl>
                                        <p:attrNameLst>
                                          <p:attrName>style.visibility</p:attrName>
                                        </p:attrNameLst>
                                      </p:cBhvr>
                                      <p:to>
                                        <p:strVal val="visible"/>
                                      </p:to>
                                    </p:set>
                                    <p:animEffect transition="in" filter="dissolve">
                                      <p:cBhvr>
                                        <p:cTn id="31" dur="1000"/>
                                        <p:tgtEl>
                                          <p:spTgt spid="6">
                                            <p:graphicEl>
                                              <a:dgm id="{A334394A-D50C-42DB-95BA-FF8E2704FFBB}"/>
                                            </p:graphic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
                                            <p:graphicEl>
                                              <a:dgm id="{13C4A97C-ACFF-4270-B334-CC2381895DDC}"/>
                                            </p:graphicEl>
                                          </p:spTgt>
                                        </p:tgtEl>
                                        <p:attrNameLst>
                                          <p:attrName>style.visibility</p:attrName>
                                        </p:attrNameLst>
                                      </p:cBhvr>
                                      <p:to>
                                        <p:strVal val="visible"/>
                                      </p:to>
                                    </p:set>
                                    <p:animEffect transition="in" filter="dissolve">
                                      <p:cBhvr>
                                        <p:cTn id="34" dur="1000"/>
                                        <p:tgtEl>
                                          <p:spTgt spid="6">
                                            <p:graphicEl>
                                              <a:dgm id="{13C4A97C-ACFF-4270-B334-CC2381895DDC}"/>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6">
                                            <p:graphicEl>
                                              <a:dgm id="{E661D5E7-C424-4BFC-8C81-6DCC8DC49196}"/>
                                            </p:graphicEl>
                                          </p:spTgt>
                                        </p:tgtEl>
                                        <p:attrNameLst>
                                          <p:attrName>style.visibility</p:attrName>
                                        </p:attrNameLst>
                                      </p:cBhvr>
                                      <p:to>
                                        <p:strVal val="visible"/>
                                      </p:to>
                                    </p:set>
                                    <p:animEffect transition="in" filter="dissolve">
                                      <p:cBhvr>
                                        <p:cTn id="39" dur="1000"/>
                                        <p:tgtEl>
                                          <p:spTgt spid="6">
                                            <p:graphicEl>
                                              <a:dgm id="{E661D5E7-C424-4BFC-8C81-6DCC8DC49196}"/>
                                            </p:graphic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6">
                                            <p:graphicEl>
                                              <a:dgm id="{2B44F657-ABD9-4EC3-8C64-D058A7DB3C9E}"/>
                                            </p:graphicEl>
                                          </p:spTgt>
                                        </p:tgtEl>
                                        <p:attrNameLst>
                                          <p:attrName>style.visibility</p:attrName>
                                        </p:attrNameLst>
                                      </p:cBhvr>
                                      <p:to>
                                        <p:strVal val="visible"/>
                                      </p:to>
                                    </p:set>
                                    <p:animEffect transition="in" filter="dissolve">
                                      <p:cBhvr>
                                        <p:cTn id="42" dur="1000"/>
                                        <p:tgtEl>
                                          <p:spTgt spid="6">
                                            <p:graphicEl>
                                              <a:dgm id="{2B44F657-ABD9-4EC3-8C64-D058A7DB3C9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108953" y="76355"/>
            <a:ext cx="7134334" cy="857250"/>
          </a:xfrm>
        </p:spPr>
        <p:txBody>
          <a:bodyPr/>
          <a:lstStyle/>
          <a:p>
            <a:r>
              <a:rPr lang="en-US" altLang="en-US" dirty="0">
                <a:solidFill>
                  <a:schemeClr val="tx1"/>
                </a:solidFill>
              </a:rPr>
              <a:t>Key Considerations for Developing a COOP Annex</a:t>
            </a:r>
          </a:p>
        </p:txBody>
      </p:sp>
      <p:graphicFrame>
        <p:nvGraphicFramePr>
          <p:cNvPr id="4" name="Diagram 3" descr="How the COOP Annex will be designed so that it can be activated at any time and sustained for up to 30 days&#10;How the COOP Annex will set priorities for re-establishing essential functions, such as restoring school operations and maintaining the safety and well-being of students and the learning environment&#10;How the COOP Annex will ensure students receive applicable related services in the event of a prolonged closure&#10;"/>
          <p:cNvGraphicFramePr/>
          <p:nvPr>
            <p:extLst>
              <p:ext uri="{D42A27DB-BD31-4B8C-83A1-F6EECF244321}">
                <p14:modId xmlns:p14="http://schemas.microsoft.com/office/powerpoint/2010/main" val="2384514479"/>
              </p:ext>
            </p:extLst>
          </p:nvPr>
        </p:nvGraphicFramePr>
        <p:xfrm>
          <a:off x="972247" y="1136222"/>
          <a:ext cx="8028432" cy="337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graphicEl>
                                              <a:dgm id="{51CE5BAB-9683-4FFA-9C17-5B6FB0E7C702}"/>
                                            </p:graphicEl>
                                          </p:spTgt>
                                        </p:tgtEl>
                                        <p:attrNameLst>
                                          <p:attrName>style.visibility</p:attrName>
                                        </p:attrNameLst>
                                      </p:cBhvr>
                                      <p:to>
                                        <p:strVal val="visible"/>
                                      </p:to>
                                    </p:set>
                                    <p:anim calcmode="lin" valueType="num">
                                      <p:cBhvr additive="base">
                                        <p:cTn id="7" dur="2000" fill="hold"/>
                                        <p:tgtEl>
                                          <p:spTgt spid="4">
                                            <p:graphicEl>
                                              <a:dgm id="{51CE5BAB-9683-4FFA-9C17-5B6FB0E7C702}"/>
                                            </p:graphic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4">
                                            <p:graphicEl>
                                              <a:dgm id="{51CE5BAB-9683-4FFA-9C17-5B6FB0E7C702}"/>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graphicEl>
                                              <a:dgm id="{587F46C9-C5FC-4BE7-8D61-27B49D05A1B8}"/>
                                            </p:graphicEl>
                                          </p:spTgt>
                                        </p:tgtEl>
                                        <p:attrNameLst>
                                          <p:attrName>style.visibility</p:attrName>
                                        </p:attrNameLst>
                                      </p:cBhvr>
                                      <p:to>
                                        <p:strVal val="visible"/>
                                      </p:to>
                                    </p:set>
                                    <p:anim calcmode="lin" valueType="num">
                                      <p:cBhvr additive="base">
                                        <p:cTn id="13" dur="2000" fill="hold"/>
                                        <p:tgtEl>
                                          <p:spTgt spid="4">
                                            <p:graphicEl>
                                              <a:dgm id="{587F46C9-C5FC-4BE7-8D61-27B49D05A1B8}"/>
                                            </p:graphic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4">
                                            <p:graphicEl>
                                              <a:dgm id="{587F46C9-C5FC-4BE7-8D61-27B49D05A1B8}"/>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graphicEl>
                                              <a:dgm id="{00AECE11-B49B-4F42-98B9-ED28C00707EC}"/>
                                            </p:graphicEl>
                                          </p:spTgt>
                                        </p:tgtEl>
                                        <p:attrNameLst>
                                          <p:attrName>style.visibility</p:attrName>
                                        </p:attrNameLst>
                                      </p:cBhvr>
                                      <p:to>
                                        <p:strVal val="visible"/>
                                      </p:to>
                                    </p:set>
                                    <p:anim calcmode="lin" valueType="num">
                                      <p:cBhvr additive="base">
                                        <p:cTn id="19" dur="2000" fill="hold"/>
                                        <p:tgtEl>
                                          <p:spTgt spid="4">
                                            <p:graphicEl>
                                              <a:dgm id="{00AECE11-B49B-4F42-98B9-ED28C00707EC}"/>
                                            </p:graphic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4">
                                            <p:graphicEl>
                                              <a:dgm id="{00AECE11-B49B-4F42-98B9-ED28C00707EC}"/>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graphicEl>
                                              <a:dgm id="{78145478-DC27-40BD-880C-C5AC7507A487}"/>
                                            </p:graphicEl>
                                          </p:spTgt>
                                        </p:tgtEl>
                                        <p:attrNameLst>
                                          <p:attrName>style.visibility</p:attrName>
                                        </p:attrNameLst>
                                      </p:cBhvr>
                                      <p:to>
                                        <p:strVal val="visible"/>
                                      </p:to>
                                    </p:set>
                                    <p:anim calcmode="lin" valueType="num">
                                      <p:cBhvr additive="base">
                                        <p:cTn id="25" dur="2000" fill="hold"/>
                                        <p:tgtEl>
                                          <p:spTgt spid="4">
                                            <p:graphicEl>
                                              <a:dgm id="{78145478-DC27-40BD-880C-C5AC7507A487}"/>
                                            </p:graphic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4">
                                            <p:graphicEl>
                                              <a:dgm id="{78145478-DC27-40BD-880C-C5AC7507A487}"/>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graphicEl>
                                              <a:dgm id="{9D81119F-FDFE-459D-AF59-C096212CE06E}"/>
                                            </p:graphicEl>
                                          </p:spTgt>
                                        </p:tgtEl>
                                        <p:attrNameLst>
                                          <p:attrName>style.visibility</p:attrName>
                                        </p:attrNameLst>
                                      </p:cBhvr>
                                      <p:to>
                                        <p:strVal val="visible"/>
                                      </p:to>
                                    </p:set>
                                    <p:anim calcmode="lin" valueType="num">
                                      <p:cBhvr additive="base">
                                        <p:cTn id="31" dur="2000" fill="hold"/>
                                        <p:tgtEl>
                                          <p:spTgt spid="4">
                                            <p:graphicEl>
                                              <a:dgm id="{9D81119F-FDFE-459D-AF59-C096212CE06E}"/>
                                            </p:graphic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4">
                                            <p:graphicEl>
                                              <a:dgm id="{9D81119F-FDFE-459D-AF59-C096212CE06E}"/>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
                                            <p:graphicEl>
                                              <a:dgm id="{15B76BE9-501A-4934-BD8B-61297F4A6BAC}"/>
                                            </p:graphicEl>
                                          </p:spTgt>
                                        </p:tgtEl>
                                        <p:attrNameLst>
                                          <p:attrName>style.visibility</p:attrName>
                                        </p:attrNameLst>
                                      </p:cBhvr>
                                      <p:to>
                                        <p:strVal val="visible"/>
                                      </p:to>
                                    </p:set>
                                    <p:anim calcmode="lin" valueType="num">
                                      <p:cBhvr additive="base">
                                        <p:cTn id="37" dur="2000" fill="hold"/>
                                        <p:tgtEl>
                                          <p:spTgt spid="4">
                                            <p:graphicEl>
                                              <a:dgm id="{15B76BE9-501A-4934-BD8B-61297F4A6BAC}"/>
                                            </p:graphicEl>
                                          </p:spTgt>
                                        </p:tgtEl>
                                        <p:attrNameLst>
                                          <p:attrName>ppt_x</p:attrName>
                                        </p:attrNameLst>
                                      </p:cBhvr>
                                      <p:tavLst>
                                        <p:tav tm="0">
                                          <p:val>
                                            <p:strVal val="1+#ppt_w/2"/>
                                          </p:val>
                                        </p:tav>
                                        <p:tav tm="100000">
                                          <p:val>
                                            <p:strVal val="#ppt_x"/>
                                          </p:val>
                                        </p:tav>
                                      </p:tavLst>
                                    </p:anim>
                                    <p:anim calcmode="lin" valueType="num">
                                      <p:cBhvr additive="base">
                                        <p:cTn id="38" dur="2000" fill="hold"/>
                                        <p:tgtEl>
                                          <p:spTgt spid="4">
                                            <p:graphicEl>
                                              <a:dgm id="{15B76BE9-501A-4934-BD8B-61297F4A6BAC}"/>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092708" y="65492"/>
            <a:ext cx="8051292" cy="1200857"/>
          </a:xfrm>
        </p:spPr>
        <p:txBody>
          <a:bodyPr/>
          <a:lstStyle/>
          <a:p>
            <a:r>
              <a:rPr lang="en-US" altLang="en-US" dirty="0">
                <a:solidFill>
                  <a:schemeClr val="tx1"/>
                </a:solidFill>
              </a:rPr>
              <a:t>Continuity of Education and Student Services</a:t>
            </a:r>
          </a:p>
        </p:txBody>
      </p:sp>
      <p:sp>
        <p:nvSpPr>
          <p:cNvPr id="32771" name="Content Placeholder 2"/>
          <p:cNvSpPr>
            <a:spLocks noGrp="1"/>
          </p:cNvSpPr>
          <p:nvPr>
            <p:ph idx="1"/>
          </p:nvPr>
        </p:nvSpPr>
        <p:spPr>
          <a:xfrm>
            <a:off x="1504188" y="1339501"/>
            <a:ext cx="6560820" cy="3306366"/>
          </a:xfrm>
        </p:spPr>
        <p:txBody>
          <a:bodyPr/>
          <a:lstStyle/>
          <a:p>
            <a:pPr marL="42863" indent="0">
              <a:spcAft>
                <a:spcPts val="450"/>
              </a:spcAft>
              <a:buNone/>
            </a:pPr>
            <a:r>
              <a:rPr lang="en-US" altLang="en-US" dirty="0"/>
              <a:t>Continuity of education includes continuity of:</a:t>
            </a:r>
          </a:p>
          <a:p>
            <a:pPr marL="728663" lvl="1" indent="-342900">
              <a:buFont typeface="Wingdings" pitchFamily="2" charset="2"/>
              <a:buChar char="§"/>
            </a:pPr>
            <a:r>
              <a:rPr lang="en-US" altLang="en-US" sz="2400" b="1" dirty="0"/>
              <a:t>Instruction </a:t>
            </a:r>
          </a:p>
          <a:p>
            <a:pPr marL="728663" lvl="1" indent="-342900">
              <a:buFont typeface="Wingdings" pitchFamily="2" charset="2"/>
              <a:buChar char="§"/>
            </a:pPr>
            <a:r>
              <a:rPr lang="en-US" altLang="en-US" sz="2400" b="1" dirty="0"/>
              <a:t>Research</a:t>
            </a:r>
          </a:p>
          <a:p>
            <a:pPr marL="728663" lvl="1" indent="-342900">
              <a:buFont typeface="Wingdings" pitchFamily="2" charset="2"/>
              <a:buChar char="§"/>
            </a:pPr>
            <a:r>
              <a:rPr lang="en-US" altLang="en-US" sz="2400" b="1" dirty="0"/>
              <a:t>Housing and related services</a:t>
            </a:r>
          </a:p>
          <a:p>
            <a:pPr marL="728663" lvl="1" indent="-342900">
              <a:buFont typeface="Wingdings" pitchFamily="2" charset="2"/>
              <a:buChar char="§"/>
            </a:pPr>
            <a:r>
              <a:rPr lang="en-US" altLang="en-US" sz="2400" b="1" dirty="0"/>
              <a:t>Health services</a:t>
            </a:r>
          </a:p>
          <a:p>
            <a:pPr marL="728663" lvl="1" indent="-342900">
              <a:buFont typeface="Wingdings" pitchFamily="2" charset="2"/>
              <a:buChar char="§"/>
            </a:pPr>
            <a:r>
              <a:rPr lang="en-US" altLang="en-US" sz="2400" b="1" dirty="0"/>
              <a:t>Counseling services</a:t>
            </a:r>
            <a:endParaRPr lang="en-US" altLang="en-US" sz="4500" b="1" dirty="0"/>
          </a:p>
          <a:p>
            <a:pPr marL="385763" lvl="1" indent="0">
              <a:buNone/>
            </a:pPr>
            <a:endParaRPr lang="en-US"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2000" fill="hold"/>
                                        <p:tgtEl>
                                          <p:spTgt spid="32771">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2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2000" fill="hold"/>
                                        <p:tgtEl>
                                          <p:spTgt spid="32771">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32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2000" fill="hold"/>
                                        <p:tgtEl>
                                          <p:spTgt spid="32771">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327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2000" fill="hold"/>
                                        <p:tgtEl>
                                          <p:spTgt spid="32771">
                                            <p:txEl>
                                              <p:pRg st="3" end="3"/>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327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2000" fill="hold"/>
                                        <p:tgtEl>
                                          <p:spTgt spid="32771">
                                            <p:txEl>
                                              <p:pRg st="4" end="4"/>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327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2771">
                                            <p:txEl>
                                              <p:pRg st="5" end="5"/>
                                            </p:txEl>
                                          </p:spTgt>
                                        </p:tgtEl>
                                        <p:attrNameLst>
                                          <p:attrName>style.visibility</p:attrName>
                                        </p:attrNameLst>
                                      </p:cBhvr>
                                      <p:to>
                                        <p:strVal val="visible"/>
                                      </p:to>
                                    </p:set>
                                    <p:anim calcmode="lin" valueType="num">
                                      <p:cBhvr additive="base">
                                        <p:cTn id="37" dur="2000" fill="hold"/>
                                        <p:tgtEl>
                                          <p:spTgt spid="32771">
                                            <p:txEl>
                                              <p:pRg st="5" end="5"/>
                                            </p:txEl>
                                          </p:spTgt>
                                        </p:tgtEl>
                                        <p:attrNameLst>
                                          <p:attrName>ppt_x</p:attrName>
                                        </p:attrNameLst>
                                      </p:cBhvr>
                                      <p:tavLst>
                                        <p:tav tm="0">
                                          <p:val>
                                            <p:strVal val="1+#ppt_w/2"/>
                                          </p:val>
                                        </p:tav>
                                        <p:tav tm="100000">
                                          <p:val>
                                            <p:strVal val="#ppt_x"/>
                                          </p:val>
                                        </p:tav>
                                      </p:tavLst>
                                    </p:anim>
                                    <p:anim calcmode="lin" valueType="num">
                                      <p:cBhvr additive="base">
                                        <p:cTn id="38" dur="2000" fill="hold"/>
                                        <p:tgtEl>
                                          <p:spTgt spid="3277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006" y="186119"/>
            <a:ext cx="7868697" cy="857250"/>
          </a:xfrm>
        </p:spPr>
        <p:txBody>
          <a:bodyPr rtlCol="0">
            <a:normAutofit/>
          </a:bodyPr>
          <a:lstStyle/>
          <a:p>
            <a:pPr eaLnBrk="1" fontAlgn="auto" hangingPunct="1">
              <a:spcAft>
                <a:spcPts val="0"/>
              </a:spcAft>
              <a:defRPr/>
            </a:pPr>
            <a:r>
              <a:rPr lang="en-US" dirty="0">
                <a:solidFill>
                  <a:schemeClr val="tx1"/>
                </a:solidFill>
              </a:rPr>
              <a:t>Connection to the Six-Step Planning Process</a:t>
            </a:r>
          </a:p>
        </p:txBody>
      </p:sp>
      <p:pic>
        <p:nvPicPr>
          <p:cNvPr id="33795" name="Picture 2" descr="Six Step Planning Process. Step 1. Form a Collaborative Planning Team: Identify Core Planning Team, Form a Common Framework, Define and Assign Roles and Responsibilities, Determine a Regular Schedule of Meetings. Step 2. Understand the Situation: Identify Threats and Hazards, Assess Risk, Prioritize Threats and Hazards. Step 3. Determine Goals and Objectives: Develop Goals, Develop Objectives. Step 4. Plan Development (Identifying Courses of Action). Step 5. Plan Preparation, Review, &amp; Approval: Format the Plan, Write the Plan, Review the Plan, Approve and Share the Plan. Step 6. Plan Implementation &amp; Maintenance: Train Stakeholders, Exercise the Plan, Review, Revise, and Maintain the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1607" y="1043369"/>
            <a:ext cx="677108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dissolve">
                                      <p:cBhvr>
                                        <p:cTn id="7" dur="20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a7ffd976-8f4f-4d5b-b019-050cf620745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B86961981156499E174A0EA5BA59D8" ma:contentTypeVersion="25" ma:contentTypeDescription="Create a new document." ma:contentTypeScope="" ma:versionID="91872c1562ba37378647f541915b07a2">
  <xsd:schema xmlns:xsd="http://www.w3.org/2001/XMLSchema" xmlns:xs="http://www.w3.org/2001/XMLSchema" xmlns:p="http://schemas.microsoft.com/office/2006/metadata/properties" xmlns:ns1="http://schemas.microsoft.com/sharepoint/v3" xmlns:ns2="4fb4c21e-1487-492b-8166-24c028d77f1f" xmlns:ns3="03c9c900-867e-46da-b9f1-556c607e5d38" targetNamespace="http://schemas.microsoft.com/office/2006/metadata/properties" ma:root="true" ma:fieldsID="1f0a4a4673f9c210322846230da16731" ns1:_="" ns2:_="" ns3:_="">
    <xsd:import namespace="http://schemas.microsoft.com/sharepoint/v3"/>
    <xsd:import namespace="4fb4c21e-1487-492b-8166-24c028d77f1f"/>
    <xsd:import namespace="03c9c900-867e-46da-b9f1-556c607e5d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Number" minOccurs="0"/>
                <xsd:element ref="ns2:MediaLengthInSeconds" minOccurs="0"/>
                <xsd:element ref="ns2:lcf76f155ced4ddcb4097134ff3c332f" minOccurs="0"/>
                <xsd:element ref="ns3:TaxCatchAll" minOccurs="0"/>
                <xsd:element ref="ns2:Date" minOccurs="0"/>
                <xsd:element ref="ns2:TestDate" minOccurs="0"/>
                <xsd:element ref="ns1:_ip_UnifiedCompliancePolicyProperties" minOccurs="0"/>
                <xsd:element ref="ns1:_ip_UnifiedCompliancePolicyUIActio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b4c21e-1487-492b-8166-24c028d77f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Number" ma:index="19" nillable="true" ma:displayName="Number" ma:format="Dropdown" ma:internalName="Number" ma:percentage="FALSE">
      <xsd:simpleType>
        <xsd:restriction base="dms:Number"/>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7ce0f63-8c60-4528-992a-d6938baa584d" ma:termSetId="09814cd3-568e-fe90-9814-8d621ff8fb84" ma:anchorId="fba54fb3-c3e1-fe81-a776-ca4b69148c4d" ma:open="true" ma:isKeyword="false">
      <xsd:complexType>
        <xsd:sequence>
          <xsd:element ref="pc:Terms" minOccurs="0" maxOccurs="1"/>
        </xsd:sequence>
      </xsd:complexType>
    </xsd:element>
    <xsd:element name="Date" ma:index="24" nillable="true" ma:displayName="Date" ma:format="DateTime" ma:internalName="Date">
      <xsd:simpleType>
        <xsd:restriction base="dms:DateTime"/>
      </xsd:simpleType>
    </xsd:element>
    <xsd:element name="TestDate" ma:index="25" nillable="true" ma:displayName="TestDate" ma:default="[today]" ma:format="DateOnly" ma:internalName="TestDate">
      <xsd:simpleType>
        <xsd:restriction base="dms:DateTime"/>
      </xsd:simpleType>
    </xsd:element>
    <xsd:element name="MediaServiceLocation" ma:index="28" nillable="true" ma:displayName="Location" ma:indexed="true" ma:internalName="MediaServiceLocation" ma:readOnly="true">
      <xsd:simpleType>
        <xsd:restriction base="dms:Text"/>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c9c900-867e-46da-b9f1-556c607e5d3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3868564-c06c-44cb-8fed-4f13685beab4}" ma:internalName="TaxCatchAll" ma:showField="CatchAllData" ma:web="03c9c900-867e-46da-b9f1-556c607e5d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fb4c21e-1487-492b-8166-24c028d77f1f">
      <Terms xmlns="http://schemas.microsoft.com/office/infopath/2007/PartnerControls"/>
    </lcf76f155ced4ddcb4097134ff3c332f>
    <_ip_UnifiedCompliancePolicyUIAction xmlns="http://schemas.microsoft.com/sharepoint/v3" xsi:nil="true"/>
    <Number xmlns="4fb4c21e-1487-492b-8166-24c028d77f1f" xsi:nil="true"/>
    <TestDate xmlns="4fb4c21e-1487-492b-8166-24c028d77f1f">2024-06-05T15:32:12+00:00</TestDate>
    <Date xmlns="4fb4c21e-1487-492b-8166-24c028d77f1f" xsi:nil="true"/>
    <_ip_UnifiedCompliancePolicyProperties xmlns="http://schemas.microsoft.com/sharepoint/v3" xsi:nil="true"/>
    <TaxCatchAll xmlns="03c9c900-867e-46da-b9f1-556c607e5d38" xsi:nil="true"/>
  </documentManagement>
</p:properties>
</file>

<file path=customXml/itemProps1.xml><?xml version="1.0" encoding="utf-8"?>
<ds:datastoreItem xmlns:ds="http://schemas.openxmlformats.org/officeDocument/2006/customXml" ds:itemID="{6A4E88B7-1AF3-4F07-A58A-C0CA64104185}">
  <ds:schemaRefs>
    <ds:schemaRef ds:uri="http://schemas.microsoft.com/sharepoint/v3/contenttype/forms"/>
  </ds:schemaRefs>
</ds:datastoreItem>
</file>

<file path=customXml/itemProps2.xml><?xml version="1.0" encoding="utf-8"?>
<ds:datastoreItem xmlns:ds="http://schemas.openxmlformats.org/officeDocument/2006/customXml" ds:itemID="{6E9DEFAE-E3BB-4260-A3A2-F3B6C542DD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b4c21e-1487-492b-8166-24c028d77f1f"/>
    <ds:schemaRef ds:uri="03c9c900-867e-46da-b9f1-556c607e5d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94E15B-A5F4-4ABA-B7E5-F57DACCA9150}">
  <ds:schemaRefs>
    <ds:schemaRef ds:uri="http://schemas.microsoft.com/office/2006/metadata/properties"/>
    <ds:schemaRef ds:uri="http://schemas.microsoft.com/office/infopath/2007/PartnerControls"/>
    <ds:schemaRef ds:uri="4fb4c21e-1487-492b-8166-24c028d77f1f"/>
    <ds:schemaRef ds:uri="http://schemas.microsoft.com/sharepoint/v3"/>
    <ds:schemaRef ds:uri="03c9c900-867e-46da-b9f1-556c607e5d38"/>
  </ds:schemaRefs>
</ds:datastoreItem>
</file>

<file path=docProps/app.xml><?xml version="1.0" encoding="utf-8"?>
<Properties xmlns="http://schemas.openxmlformats.org/officeDocument/2006/extended-properties" xmlns:vt="http://schemas.openxmlformats.org/officeDocument/2006/docPropsVTypes">
  <TotalTime>19613</TotalTime>
  <Words>6603</Words>
  <Application>Microsoft Office PowerPoint</Application>
  <PresentationFormat>On-screen Show (16:9)</PresentationFormat>
  <Paragraphs>559</Paragraphs>
  <Slides>35</Slides>
  <Notes>33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MS PGothic</vt:lpstr>
      <vt:lpstr>MS PGothic</vt:lpstr>
      <vt:lpstr>Aptos</vt:lpstr>
      <vt:lpstr>Aptos Display</vt:lpstr>
      <vt:lpstr>Arial</vt:lpstr>
      <vt:lpstr>Arial Narrow</vt:lpstr>
      <vt:lpstr>Arial Unicode MS</vt:lpstr>
      <vt:lpstr>Calibri</vt:lpstr>
      <vt:lpstr>Courier New</vt:lpstr>
      <vt:lpstr>Wingdings</vt:lpstr>
      <vt:lpstr>Office Theme</vt:lpstr>
      <vt:lpstr>Developing a Continuity of Operations (COOP) Annex for a Higher-Ed Emergency Operations Plan</vt:lpstr>
      <vt:lpstr>Presentation Outline</vt:lpstr>
      <vt:lpstr>Importance of the Topic</vt:lpstr>
      <vt:lpstr>What is a COOP Annex?</vt:lpstr>
      <vt:lpstr>Essential and Nonessential Functions</vt:lpstr>
      <vt:lpstr>Categories of Essential Functions</vt:lpstr>
      <vt:lpstr>Key Considerations for Developing a COOP Annex</vt:lpstr>
      <vt:lpstr>Continuity of Education and Student Services</vt:lpstr>
      <vt:lpstr>Connection to the Six-Step Planning Process</vt:lpstr>
      <vt:lpstr>Step 1: Form a Collaborative Planning Team  (1 of 2)</vt:lpstr>
      <vt:lpstr>Step 1: Form a Collaborative Planning Team  (2 of 2)</vt:lpstr>
      <vt:lpstr>Step 2: Understand the Situation</vt:lpstr>
      <vt:lpstr>Steps 3 &amp; 4: Develop Goals, Objectives, and Courses of Action </vt:lpstr>
      <vt:lpstr>Functional Annexes</vt:lpstr>
      <vt:lpstr>Developing a COOP Annex</vt:lpstr>
      <vt:lpstr>Developing a COOP Annex</vt:lpstr>
      <vt:lpstr>Developing a COOP Annex </vt:lpstr>
      <vt:lpstr>Developing a COOP Annex</vt:lpstr>
      <vt:lpstr>Developing a COOP Annex</vt:lpstr>
      <vt:lpstr>Developing a COOP Annex</vt:lpstr>
      <vt:lpstr>Developing a COOP Annex</vt:lpstr>
      <vt:lpstr>Developing a COOP Annex</vt:lpstr>
      <vt:lpstr>Developing a COOP Annex</vt:lpstr>
      <vt:lpstr>Developing a COOP Annex</vt:lpstr>
      <vt:lpstr>Developing a COOP Annex </vt:lpstr>
      <vt:lpstr>Developing a COOP Annex</vt:lpstr>
      <vt:lpstr>Developing a COOP Annex</vt:lpstr>
      <vt:lpstr>Developing a COOP Annex</vt:lpstr>
      <vt:lpstr>Developing a COOP Annex </vt:lpstr>
      <vt:lpstr>Steps 5 &amp; 6: Plan Preparation, Review, Approval, Implementation, and Maintenance (1 of 2)</vt:lpstr>
      <vt:lpstr>Steps 5 &amp; 6: Plan Preparation, Review, Approval, Implementation, and Maintenance (2 of 2)</vt:lpstr>
      <vt:lpstr>Final Thoughts</vt:lpstr>
      <vt:lpstr>Final Thoughts (cont.)</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Continuity of Operations (COOP) Annex</dc:title>
  <dc:subject>Developing a Continuity of Operations (COOP) Annex</dc:subject>
  <dc:creator>REMS</dc:creator>
  <cp:lastModifiedBy>Amanda Everett</cp:lastModifiedBy>
  <cp:revision>363</cp:revision>
  <cp:lastPrinted>2024-06-05T23:57:54Z</cp:lastPrinted>
  <dcterms:created xsi:type="dcterms:W3CDTF">2013-06-19T17:39:02Z</dcterms:created>
  <dcterms:modified xsi:type="dcterms:W3CDTF">2024-06-06T21:36:28Z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0x0101008CB86961981156499E174A0EA5BA59D8</vt:lpwstr>
  </property>
</Properties>
</file>